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handoutMasterIdLst>
    <p:handoutMasterId r:id="rId102"/>
  </p:handoutMasterIdLst>
  <p:sldIdLst>
    <p:sldId id="256" r:id="rId2"/>
    <p:sldId id="313" r:id="rId3"/>
    <p:sldId id="314" r:id="rId4"/>
    <p:sldId id="366" r:id="rId5"/>
    <p:sldId id="372" r:id="rId6"/>
    <p:sldId id="373" r:id="rId7"/>
    <p:sldId id="374" r:id="rId8"/>
    <p:sldId id="375" r:id="rId9"/>
    <p:sldId id="376" r:id="rId10"/>
    <p:sldId id="377" r:id="rId11"/>
    <p:sldId id="367" r:id="rId12"/>
    <p:sldId id="379" r:id="rId13"/>
    <p:sldId id="380" r:id="rId14"/>
    <p:sldId id="381" r:id="rId15"/>
    <p:sldId id="382" r:id="rId16"/>
    <p:sldId id="383" r:id="rId17"/>
    <p:sldId id="384" r:id="rId18"/>
    <p:sldId id="385" r:id="rId19"/>
    <p:sldId id="386" r:id="rId20"/>
    <p:sldId id="387" r:id="rId21"/>
    <p:sldId id="388" r:id="rId22"/>
    <p:sldId id="389" r:id="rId23"/>
    <p:sldId id="390" r:id="rId24"/>
    <p:sldId id="391" r:id="rId25"/>
    <p:sldId id="392" r:id="rId26"/>
    <p:sldId id="368"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7" r:id="rId51"/>
    <p:sldId id="416" r:id="rId52"/>
    <p:sldId id="418" r:id="rId53"/>
    <p:sldId id="419" r:id="rId54"/>
    <p:sldId id="420" r:id="rId55"/>
    <p:sldId id="371" r:id="rId56"/>
    <p:sldId id="421" r:id="rId57"/>
    <p:sldId id="422" r:id="rId58"/>
    <p:sldId id="423" r:id="rId59"/>
    <p:sldId id="424" r:id="rId60"/>
    <p:sldId id="425" r:id="rId61"/>
    <p:sldId id="426" r:id="rId62"/>
    <p:sldId id="427" r:id="rId63"/>
    <p:sldId id="428" r:id="rId64"/>
    <p:sldId id="439" r:id="rId65"/>
    <p:sldId id="440" r:id="rId66"/>
    <p:sldId id="441" r:id="rId67"/>
    <p:sldId id="442" r:id="rId68"/>
    <p:sldId id="443" r:id="rId69"/>
    <p:sldId id="444" r:id="rId70"/>
    <p:sldId id="445" r:id="rId71"/>
    <p:sldId id="446" r:id="rId72"/>
    <p:sldId id="447" r:id="rId73"/>
    <p:sldId id="448" r:id="rId74"/>
    <p:sldId id="449" r:id="rId75"/>
    <p:sldId id="450" r:id="rId76"/>
    <p:sldId id="451" r:id="rId77"/>
    <p:sldId id="452" r:id="rId78"/>
    <p:sldId id="453" r:id="rId79"/>
    <p:sldId id="454" r:id="rId80"/>
    <p:sldId id="455" r:id="rId81"/>
    <p:sldId id="456" r:id="rId82"/>
    <p:sldId id="457" r:id="rId83"/>
    <p:sldId id="458" r:id="rId84"/>
    <p:sldId id="459" r:id="rId85"/>
    <p:sldId id="460" r:id="rId86"/>
    <p:sldId id="461" r:id="rId87"/>
    <p:sldId id="429" r:id="rId88"/>
    <p:sldId id="430" r:id="rId89"/>
    <p:sldId id="437" r:id="rId90"/>
    <p:sldId id="431" r:id="rId91"/>
    <p:sldId id="432" r:id="rId92"/>
    <p:sldId id="433" r:id="rId93"/>
    <p:sldId id="434" r:id="rId94"/>
    <p:sldId id="435" r:id="rId95"/>
    <p:sldId id="436" r:id="rId96"/>
    <p:sldId id="438" r:id="rId97"/>
    <p:sldId id="369" r:id="rId98"/>
    <p:sldId id="370" r:id="rId99"/>
    <p:sldId id="311"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63" d="100"/>
          <a:sy n="63" d="100"/>
        </p:scale>
        <p:origin x="80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6/20/2025</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11</a:t>
            </a:fld>
            <a:endParaRPr lang="en-US"/>
          </a:p>
        </p:txBody>
      </p:sp>
    </p:spTree>
    <p:extLst>
      <p:ext uri="{BB962C8B-B14F-4D97-AF65-F5344CB8AC3E}">
        <p14:creationId xmlns:p14="http://schemas.microsoft.com/office/powerpoint/2010/main" val="168865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153D4-6007-4D70-A0D5-F421EBC11E1D}" type="slidenum">
              <a:rPr lang="en-US" smtClean="0"/>
              <a:t>97</a:t>
            </a:fld>
            <a:endParaRPr lang="en-US"/>
          </a:p>
        </p:txBody>
      </p:sp>
    </p:spTree>
    <p:extLst>
      <p:ext uri="{BB962C8B-B14F-4D97-AF65-F5344CB8AC3E}">
        <p14:creationId xmlns:p14="http://schemas.microsoft.com/office/powerpoint/2010/main" val="364070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99</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Transformer &amp; Gemini - Loc Nguyen</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a:t>Tutorial on deep </a:t>
            </a:r>
            <a:r>
              <a:rPr lang="en-US" sz="4500" b="1" dirty="0" smtClean="0"/>
              <a:t>transformer</a:t>
            </a:r>
            <a:br>
              <a:rPr lang="en-US" sz="4500" b="1" dirty="0" smtClean="0"/>
            </a:br>
            <a:r>
              <a:rPr lang="en-US" sz="4000" dirty="0" smtClean="0"/>
              <a:t>themed “Gemini family”</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smtClean="0"/>
              <a:t>Professor Dr. </a:t>
            </a:r>
            <a:r>
              <a:rPr lang="en-US" dirty="0"/>
              <a:t>Loc </a:t>
            </a:r>
            <a:r>
              <a:rPr lang="en-US" dirty="0" smtClean="0"/>
              <a:t>Nguyen, PhD</a:t>
            </a:r>
            <a:r>
              <a:rPr lang="en-US" dirty="0"/>
              <a:t>, </a:t>
            </a:r>
            <a:r>
              <a:rPr lang="en-US" dirty="0" smtClean="0"/>
              <a:t>Postdoc</a:t>
            </a:r>
            <a:endParaRPr lang="en-US" dirty="0"/>
          </a:p>
          <a:p>
            <a:r>
              <a:rPr lang="en-US" dirty="0" smtClean="0"/>
              <a:t>Loc Nguyen’s Academic Network, </a:t>
            </a:r>
            <a:r>
              <a:rPr lang="en-US" dirty="0"/>
              <a:t>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300" dirty="0"/>
                  <a:t>After RNN was trained from sample by backpropagation algorithm associated with SGD,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r>
                        <a:rPr lang="en-US" sz="2300" i="1">
                          <a:latin typeface="Cambria Math" panose="02040503050406030204" pitchFamily="18" charset="0"/>
                        </a:rPr>
                        <m:t>,∀</m:t>
                      </m:r>
                      <m:r>
                        <a:rPr lang="en-US" sz="2300" i="1">
                          <a:latin typeface="Cambria Math" panose="02040503050406030204" pitchFamily="18" charset="0"/>
                        </a:rPr>
                        <m:t>𝑡</m:t>
                      </m:r>
                      <m:r>
                        <a:rPr lang="en-US" sz="2300" i="1">
                          <a:latin typeface="Cambria Math" panose="02040503050406030204" pitchFamily="18" charset="0"/>
                        </a:rPr>
                        <m:t>=</m:t>
                      </m:r>
                      <m:acc>
                        <m:accPr>
                          <m:chr m:val="̅"/>
                          <m:ctrlPr>
                            <a:rPr lang="en-US" sz="2300" i="1">
                              <a:latin typeface="Cambria Math" panose="02040503050406030204" pitchFamily="18" charset="0"/>
                            </a:rPr>
                          </m:ctrlPr>
                        </m:accPr>
                        <m:e>
                          <m:r>
                            <a:rPr lang="en-US" sz="2300" i="1">
                              <a:latin typeface="Cambria Math" panose="02040503050406030204" pitchFamily="18" charset="0"/>
                            </a:rPr>
                            <m:t>1,</m:t>
                          </m:r>
                          <m:r>
                            <a:rPr lang="en-US" sz="2300" i="1">
                              <a:latin typeface="Cambria Math" panose="02040503050406030204" pitchFamily="18" charset="0"/>
                            </a:rPr>
                            <m:t>𝑛</m:t>
                          </m:r>
                        </m:e>
                      </m:acc>
                    </m:oMath>
                  </m:oMathPara>
                </a14:m>
                <a:endParaRPr lang="en-US" sz="2300" dirty="0"/>
              </a:p>
              <a:p>
                <a:pPr marL="0" indent="0">
                  <a:buNone/>
                </a:pPr>
                <a:r>
                  <a:rPr lang="en-US" sz="2300" dirty="0"/>
                  <a:t>Such generation process with </a:t>
                </a:r>
                <a:r>
                  <a:rPr lang="en-US" sz="2300" i="1" dirty="0"/>
                  <a:t>n</a:t>
                </a:r>
                <a:r>
                  <a:rPr lang="en-US" sz="2300" dirty="0"/>
                  <a:t>-state RNN is depicted by following figure</a:t>
                </a:r>
                <a:r>
                  <a:rPr lang="en-US" sz="2300" dirty="0" smtClean="0"/>
                  <a:t>:</a:t>
                </a:r>
              </a:p>
              <a:p>
                <a:pPr marL="0" indent="0">
                  <a:buNone/>
                </a:pPr>
                <a:endParaRPr lang="en-US" sz="2300" dirty="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r>
                  <a:rPr lang="en-US" sz="2300" dirty="0"/>
                  <a:t>The next section will focus on sequence generation and attention which is a mechanism that improves generation process.</a:t>
                </a:r>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12" t="-942" r="-661"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25" y="3051507"/>
            <a:ext cx="8059275" cy="2434930"/>
          </a:xfrm>
          <a:prstGeom prst="rect">
            <a:avLst/>
          </a:prstGeom>
        </p:spPr>
      </p:pic>
      <p:sp>
        <p:nvSpPr>
          <p:cNvPr id="8" name="Rectangle 7"/>
          <p:cNvSpPr/>
          <p:nvPr/>
        </p:nvSpPr>
        <p:spPr>
          <a:xfrm>
            <a:off x="91440" y="3868863"/>
            <a:ext cx="2336799" cy="800219"/>
          </a:xfrm>
          <a:prstGeom prst="rect">
            <a:avLst/>
          </a:prstGeom>
        </p:spPr>
        <p:txBody>
          <a:bodyPr wrap="square">
            <a:spAutoFit/>
          </a:bodyPr>
          <a:lstStyle/>
          <a:p>
            <a:r>
              <a:rPr lang="en-US" sz="2300" b="1" dirty="0">
                <a:latin typeface="Times New Roman" panose="02020603050405020304" pitchFamily="18" charset="0"/>
                <a:ea typeface="DengXian"/>
              </a:rPr>
              <a:t>Figure 1.1.</a:t>
            </a:r>
            <a:r>
              <a:rPr lang="en-US" sz="2300" dirty="0">
                <a:latin typeface="Times New Roman" panose="02020603050405020304" pitchFamily="18" charset="0"/>
                <a:ea typeface="DengXian"/>
              </a:rPr>
              <a:t> RNN generation model</a:t>
            </a:r>
            <a:endParaRPr lang="en-US" sz="2300" dirty="0"/>
          </a:p>
        </p:txBody>
      </p:sp>
    </p:spTree>
    <p:extLst>
      <p:ext uri="{BB962C8B-B14F-4D97-AF65-F5344CB8AC3E}">
        <p14:creationId xmlns:p14="http://schemas.microsoft.com/office/powerpoint/2010/main" val="396322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300" dirty="0"/>
                  <a:t>Recall that transformer as well as statistical translation machine (STM) are inspired from sequence generation which, in turn, is related to recurrent neural network (RNN) as well as long short-term memory (LSTM) because sequence generation models are often implemented by RNN or LSTM. Function </a:t>
                </a:r>
                <a:r>
                  <a:rPr lang="en-US" sz="2300" b="1" i="1" dirty="0"/>
                  <a:t>y</a:t>
                </a:r>
                <a:r>
                  <a:rPr lang="en-US" sz="2300" dirty="0"/>
                  <a:t> = </a:t>
                </a:r>
                <a:r>
                  <a:rPr lang="en-US" sz="2300" i="1" dirty="0"/>
                  <a:t>f</a:t>
                </a:r>
                <a:r>
                  <a:rPr lang="en-US" sz="2300" dirty="0"/>
                  <a:t>(</a:t>
                </a:r>
                <a:r>
                  <a:rPr lang="en-US" sz="2300" b="1" i="1" dirty="0"/>
                  <a:t>x</a:t>
                </a:r>
                <a:r>
                  <a:rPr lang="en-US" sz="2300" dirty="0"/>
                  <a:t> | Θ) implemented by DNNs such as RNN and LSTM is also called generator because it is sequence generation model indeed. Because RNN and LSTM have the same methodological ideology, RNN is mentioned rather than LSTM. </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𝒙</m:t>
                            </m:r>
                            <m:r>
                              <a:rPr lang="en-US" sz="2300" i="1">
                                <a:latin typeface="Cambria Math" panose="02040503050406030204" pitchFamily="18" charset="0"/>
                              </a:rPr>
                              <m:t>=</m:t>
                            </m:r>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𝑚</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Note, Θ denotes parameters of ANN which are often weights and biases whereas sequence is denoted as vector notation </a:t>
                </a:r>
                <a:r>
                  <a:rPr lang="en-US" sz="2300" b="1" i="1" dirty="0"/>
                  <a:t>x</a:t>
                </a:r>
                <a:r>
                  <a:rPr lang="en-US" sz="2300" dirty="0"/>
                  <a:t> or matrix notation </a:t>
                </a:r>
                <a:r>
                  <a:rPr lang="en-US" sz="2300" b="1" i="1" dirty="0"/>
                  <a:t>X</a:t>
                </a:r>
                <a:r>
                  <a:rPr lang="en-US" sz="2300" dirty="0"/>
                  <a:t> </a:t>
                </a:r>
                <a:r>
                  <a:rPr lang="en-US" sz="2300" dirty="0" smtClean="0"/>
                  <a:t>belonging </a:t>
                </a:r>
                <a:r>
                  <a:rPr lang="en-US" sz="2300" dirty="0"/>
                  <a:t>to contextual explanations. This section focuses on sequence generation models such as RNN and LSTM before mentioning advanced concepts of transformer because, anyhow, transformer is next evolutional step of sequence generation models, especially in STM and natural language processing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3"/>
                <a:stretch>
                  <a:fillRect l="-764" t="-942" r="-713" b="-4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047971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300" dirty="0"/>
                  <a:t>Given simplest case aforementioned that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m</a:t>
                </a:r>
                <a:r>
                  <a:rPr lang="en-US" sz="2300" dirty="0"/>
                  <a:t>)</a:t>
                </a:r>
                <a:r>
                  <a:rPr lang="en-US" sz="2300" i="1" baseline="30000" dirty="0"/>
                  <a:t>T</a:t>
                </a:r>
                <a:r>
                  <a:rPr lang="en-US" sz="2300" dirty="0"/>
                  <a:t> and target sequence also called generated sequence </a:t>
                </a:r>
                <a:r>
                  <a:rPr lang="en-US" sz="2300" b="1" i="1" dirty="0"/>
                  <a:t>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have the same length </a:t>
                </a:r>
                <a:r>
                  <a:rPr lang="en-US" sz="2300" i="1" dirty="0"/>
                  <a:t>m</a:t>
                </a:r>
                <a:r>
                  <a:rPr lang="en-US" sz="2300" dirty="0"/>
                  <a:t> = </a:t>
                </a:r>
                <a:r>
                  <a:rPr lang="en-US" sz="2300" i="1" dirty="0"/>
                  <a:t>n</a:t>
                </a:r>
                <a:r>
                  <a:rPr lang="en-US" sz="23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Generation model </a:t>
                </a:r>
                <a:r>
                  <a:rPr lang="en-US" sz="2300" i="1" dirty="0"/>
                  <a:t>f</a:t>
                </a:r>
                <a:r>
                  <a:rPr lang="en-US" sz="2300" dirty="0"/>
                  <a:t>(</a:t>
                </a:r>
                <a:r>
                  <a:rPr lang="en-US" sz="2300" b="1" i="1" dirty="0"/>
                  <a:t>X</a:t>
                </a:r>
                <a:r>
                  <a:rPr lang="en-US" sz="2300" dirty="0"/>
                  <a:t> | Θ) is implemented by a RNN of </a:t>
                </a:r>
                <a:r>
                  <a:rPr lang="en-US" sz="2300" i="1" dirty="0"/>
                  <a:t>n</a:t>
                </a:r>
                <a:r>
                  <a:rPr lang="en-US" sz="2300" dirty="0"/>
                  <a:t> states (</a:t>
                </a:r>
                <a:r>
                  <a:rPr lang="en-US" sz="2300" b="1" i="1" dirty="0" err="1"/>
                  <a:t>x</a:t>
                </a:r>
                <a:r>
                  <a:rPr lang="en-US" sz="2300" i="1" baseline="-25000" dirty="0" err="1"/>
                  <a:t>t</a:t>
                </a:r>
                <a:r>
                  <a:rPr lang="en-US" sz="2300" dirty="0"/>
                  <a:t>, </a:t>
                </a:r>
                <a:r>
                  <a:rPr lang="en-US" sz="2300" b="1" i="1" dirty="0" err="1"/>
                  <a:t>h</a:t>
                </a:r>
                <a:r>
                  <a:rPr lang="en-US" sz="2300" i="1" baseline="-25000" dirty="0" err="1"/>
                  <a:t>t</a:t>
                </a:r>
                <a:r>
                  <a:rPr lang="en-US" sz="2300" dirty="0"/>
                  <a:t>, </a:t>
                </a:r>
                <a:r>
                  <a:rPr lang="en-US" sz="2300" b="1" i="1" dirty="0" err="1"/>
                  <a:t>o</a:t>
                </a:r>
                <a:r>
                  <a:rPr lang="en-US" sz="2300" i="1" baseline="-25000" dirty="0" err="1"/>
                  <a:t>t</a:t>
                </a:r>
                <a:r>
                  <a:rPr lang="en-US" sz="2300" dirty="0"/>
                  <a:t>) so that </a:t>
                </a:r>
                <a:r>
                  <a:rPr lang="en-US" sz="2300" b="1" i="1" dirty="0" err="1"/>
                  <a:t>o</a:t>
                </a:r>
                <a:r>
                  <a:rPr lang="en-US" sz="2300" i="1" baseline="-25000" dirty="0" err="1"/>
                  <a:t>t</a:t>
                </a:r>
                <a:r>
                  <a:rPr lang="en-US" sz="2300" dirty="0"/>
                  <a:t> = </a:t>
                </a:r>
                <a:r>
                  <a:rPr lang="en-US" sz="2300" b="1" i="1" dirty="0" err="1"/>
                  <a:t>y</a:t>
                </a:r>
                <a:r>
                  <a:rPr lang="en-US" sz="2300" i="1" baseline="-25000" dirty="0" err="1"/>
                  <a:t>t</a:t>
                </a:r>
                <a:r>
                  <a:rPr lang="en-US" sz="2300" dirty="0"/>
                  <a:t> for all </a:t>
                </a:r>
                <a:r>
                  <a:rPr lang="en-US" sz="2300" i="1" dirty="0"/>
                  <a:t>t</a:t>
                </a:r>
                <a:r>
                  <a:rPr lang="en-US" sz="2300" dirty="0"/>
                  <a:t> from 1 to </a:t>
                </a:r>
                <a:r>
                  <a:rPr lang="en-US" sz="2300" i="1" dirty="0"/>
                  <a:t>n</a:t>
                </a:r>
                <a:r>
                  <a:rPr lang="en-US" sz="2300" dirty="0"/>
                  <a:t>. After RNN was trained from sample by backpropagation algorithm associated with stochastic gradient descent (SGD) algorithm,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oMath>
                  </m:oMathPara>
                </a14:m>
                <a:endParaRPr lang="en-US" sz="2300" dirty="0"/>
              </a:p>
              <a:p>
                <a:pPr marL="0" indent="0">
                  <a:buNone/>
                </a:pPr>
                <a:r>
                  <a:rPr lang="en-US" sz="2300" dirty="0"/>
                  <a:t>The simplest RNN generation needs to be extended if source sequence </a:t>
                </a:r>
                <a:r>
                  <a:rPr lang="en-US" sz="2300" b="1" i="1" dirty="0"/>
                  <a:t>X</a:t>
                </a:r>
                <a:r>
                  <a:rPr lang="en-US" sz="2300" dirty="0"/>
                  <a:t> is incomplete, for example, </a:t>
                </a:r>
                <a:r>
                  <a:rPr lang="en-US" sz="2300" b="1" i="1" dirty="0"/>
                  <a:t>X</a:t>
                </a:r>
                <a:r>
                  <a:rPr lang="en-US" sz="2300" dirty="0"/>
                  <a:t> has </a:t>
                </a:r>
                <a:r>
                  <a:rPr lang="en-US" sz="2300" i="1" dirty="0"/>
                  <a:t>k</a:t>
                </a:r>
                <a:r>
                  <a:rPr lang="en-US" sz="2300" dirty="0"/>
                  <a:t> token vectors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k</a:t>
                </a:r>
                <a:r>
                  <a:rPr lang="en-US" sz="2300" dirty="0"/>
                  <a:t> where </a:t>
                </a:r>
                <a:r>
                  <a:rPr lang="en-US" sz="2300" i="1" dirty="0"/>
                  <a:t>k</a:t>
                </a:r>
                <a:r>
                  <a:rPr lang="en-US" sz="2300" dirty="0"/>
                  <a:t> &lt; </a:t>
                </a:r>
                <a:r>
                  <a:rPr lang="en-US" sz="2300" i="1" dirty="0"/>
                  <a:t>n</a:t>
                </a:r>
                <a:r>
                  <a:rPr lang="en-US" sz="2300" dirty="0"/>
                  <a:t>. When </a:t>
                </a:r>
                <a:r>
                  <a:rPr lang="en-US" sz="2300" b="1" i="1" dirty="0"/>
                  <a:t>X</a:t>
                </a:r>
                <a:r>
                  <a:rPr lang="en-US" sz="2300" dirty="0"/>
                  <a:t> is incomplete, without loss of generality, given current output </a:t>
                </a:r>
                <a:r>
                  <a:rPr lang="en-US" sz="2300" b="1" i="1" dirty="0" err="1"/>
                  <a:t>y</a:t>
                </a:r>
                <a:r>
                  <a:rPr lang="en-US" sz="2300" i="1" baseline="-25000" dirty="0" err="1"/>
                  <a:t>t</a:t>
                </a:r>
                <a:r>
                  <a:rPr lang="en-US" sz="2300" dirty="0"/>
                  <a:t>, it is necessary to predict the next output </a:t>
                </a:r>
                <a:r>
                  <a:rPr lang="en-US" sz="2300" b="1" i="1" dirty="0"/>
                  <a:t>x</a:t>
                </a:r>
                <a:r>
                  <a:rPr lang="en-US" sz="2300" i="1" baseline="-25000" dirty="0"/>
                  <a:t>t</a:t>
                </a:r>
                <a:r>
                  <a:rPr lang="en-US" sz="2300" baseline="-25000" dirty="0"/>
                  <a:t>+1</a:t>
                </a:r>
                <a:r>
                  <a:rPr lang="en-US" sz="2300" dirty="0"/>
                  <a:t> (with suppose </a:t>
                </a:r>
                <a:r>
                  <a:rPr lang="en-US" sz="2300" i="1" dirty="0"/>
                  <a:t>t</a:t>
                </a:r>
                <a:r>
                  <a:rPr lang="en-US" sz="2300" dirty="0"/>
                  <a:t> &gt; </a:t>
                </a:r>
                <a:r>
                  <a:rPr lang="en-US" sz="2300" i="1" dirty="0"/>
                  <a:t>k</a:t>
                </a:r>
                <a:r>
                  <a:rPr lang="en-US" sz="23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709" t="-942" r="-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22362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2200" dirty="0" smtClean="0"/>
                  <a:t>The prediction process, proposed by Graves (Graves, 2014), is based on estimating </a:t>
                </a:r>
                <a:r>
                  <a:rPr lang="en-US" sz="2200" dirty="0"/>
                  <a:t>the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a:t>) which is conditional probability of next input </a:t>
                </a:r>
                <a:r>
                  <a:rPr lang="en-US" sz="2200" b="1" i="1" dirty="0"/>
                  <a:t>x</a:t>
                </a:r>
                <a:r>
                  <a:rPr lang="en-US" sz="2200" i="1" baseline="-25000" dirty="0"/>
                  <a:t>t</a:t>
                </a:r>
                <a:r>
                  <a:rPr lang="en-US" sz="2200" baseline="-25000" dirty="0"/>
                  <a:t>+1</a:t>
                </a:r>
                <a:r>
                  <a:rPr lang="en-US" sz="2200" dirty="0"/>
                  <a:t> given current output </a:t>
                </a:r>
                <a:r>
                  <a:rPr lang="en-US" sz="2200" b="1" i="1" dirty="0" err="1"/>
                  <a:t>y</a:t>
                </a:r>
                <a:r>
                  <a:rPr lang="en-US" sz="2200" i="1" baseline="-25000" dirty="0" err="1"/>
                  <a:t>t</a:t>
                </a:r>
                <a:r>
                  <a:rPr lang="en-US" sz="2200" dirty="0"/>
                  <a:t>. As a result, RNN generation model is extended as follows (Graves, 2014, p. 4):</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𝒉</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𝑼</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𝒉</m:t>
                                    </m:r>
                                  </m:sub>
                                </m:sSub>
                              </m:e>
                            </m:d>
                          </m:e>
                        </m:mr>
                        <m:m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𝒐</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𝒐</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𝒐</m:t>
                                    </m:r>
                                  </m:sub>
                                </m:sSub>
                              </m:e>
                            </m:d>
                          </m:e>
                        </m:mr>
                        <m:m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r>
                                      <a:rPr lang="en-US" sz="2200" i="1">
                                        <a:latin typeface="Cambria Math" panose="02040503050406030204" pitchFamily="18" charset="0"/>
                                      </a:rPr>
                                      <m:t>+1</m:t>
                                    </m:r>
                                  </m:sub>
                                </m:sSub>
                              </m:e>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e>
                        </m:mr>
                      </m:m>
                    </m:oMath>
                  </m:oMathPara>
                </a14:m>
                <a:endParaRPr lang="en-US" sz="2200" dirty="0"/>
              </a:p>
              <a:p>
                <a:pPr marL="0" indent="0">
                  <a:buNone/>
                </a:pPr>
                <a:r>
                  <a:rPr lang="en-US" sz="2200" dirty="0"/>
                  <a:t>Following figure depicts the prediction model proposed by Graves (Graves, 2014, p. 3</a:t>
                </a:r>
                <a:r>
                  <a:rPr lang="en-US" sz="2200" dirty="0" smtClean="0"/>
                  <a:t>):</a:t>
                </a:r>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r>
                  <a:rPr lang="en-US" sz="2200" dirty="0"/>
                  <a:t>The problem here is how to specify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17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792" y="3301269"/>
            <a:ext cx="8842339" cy="2299656"/>
          </a:xfrm>
          <a:prstGeom prst="rect">
            <a:avLst/>
          </a:prstGeom>
        </p:spPr>
      </p:pic>
      <p:sp>
        <p:nvSpPr>
          <p:cNvPr id="8" name="Rectangle 7"/>
          <p:cNvSpPr/>
          <p:nvPr/>
        </p:nvSpPr>
        <p:spPr>
          <a:xfrm>
            <a:off x="91440" y="4127931"/>
            <a:ext cx="2387600" cy="769441"/>
          </a:xfrm>
          <a:prstGeom prst="rect">
            <a:avLst/>
          </a:prstGeom>
        </p:spPr>
        <p:txBody>
          <a:bodyPr wrap="square">
            <a:spAutoFit/>
          </a:bodyPr>
          <a:lstStyle/>
          <a:p>
            <a:r>
              <a:rPr lang="en-US" sz="2200" b="1" dirty="0">
                <a:latin typeface="Times New Roman" panose="02020603050405020304" pitchFamily="18" charset="0"/>
                <a:ea typeface="DengXian"/>
              </a:rPr>
              <a:t>Figure 2.1.</a:t>
            </a:r>
            <a:r>
              <a:rPr lang="en-US" sz="2200" dirty="0">
                <a:latin typeface="Times New Roman" panose="02020603050405020304" pitchFamily="18" charset="0"/>
                <a:ea typeface="DengXian"/>
              </a:rPr>
              <a:t> RNN prediction model</a:t>
            </a:r>
            <a:endParaRPr lang="en-US" sz="2200" dirty="0"/>
          </a:p>
        </p:txBody>
      </p:sp>
    </p:spTree>
    <p:extLst>
      <p:ext uri="{BB962C8B-B14F-4D97-AF65-F5344CB8AC3E}">
        <p14:creationId xmlns:p14="http://schemas.microsoft.com/office/powerpoint/2010/main" val="144535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000" dirty="0" smtClean="0"/>
                  <a:t>In the most general form, suppose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is parameterized by multivariate normal distribution with mean vector </a:t>
                </a:r>
                <a:r>
                  <a:rPr lang="en-US" sz="2000" i="1" dirty="0"/>
                  <a:t>μ</a:t>
                </a:r>
                <a:r>
                  <a:rPr lang="en-US" sz="2000" dirty="0"/>
                  <a:t> and covariance matrix Σ.</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e>
                                <m:r>
                                  <a:rPr lang="en-US" sz="2000" i="1">
                                    <a:latin typeface="Cambria Math" panose="02040503050406030204" pitchFamily="18" charset="0"/>
                                  </a:rPr>
                                  <m:t>𝜇</m:t>
                                </m:r>
                                <m:r>
                                  <a:rPr lang="en-US" sz="2000" i="1">
                                    <a:latin typeface="Cambria Math" panose="02040503050406030204" pitchFamily="18" charset="0"/>
                                  </a:rPr>
                                  <m:t>,</m:t>
                                </m:r>
                                <m:r>
                                  <m:rPr>
                                    <m:sty m:val="p"/>
                                  </m:rPr>
                                  <a:rPr lang="en-US" sz="2000">
                                    <a:latin typeface="Cambria Math" panose="02040503050406030204" pitchFamily="18" charset="0"/>
                                  </a:rPr>
                                  <m:t>Σ</m:t>
                                </m:r>
                              </m:e>
                            </m:d>
                          </m:e>
                        </m:mr>
                        <m:mr>
                          <m:e>
                            <m:r>
                              <a:rPr lang="en-US" sz="2000" i="1">
                                <a:latin typeface="Cambria Math" panose="02040503050406030204" pitchFamily="18" charset="0"/>
                              </a:rPr>
                              <m:t>𝜇</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mr>
                                </m:m>
                              </m:e>
                            </m:d>
                            <m:r>
                              <a:rPr lang="en-US" sz="2000" b="0" i="1" smtClean="0">
                                <a:latin typeface="Cambria Math" panose="02040503050406030204" pitchFamily="18" charset="0"/>
                              </a:rPr>
                              <m:t>,</m:t>
                            </m:r>
                            <m:r>
                              <m:rPr>
                                <m:sty m:val="p"/>
                              </m:rPr>
                              <a:rPr lang="en-US" sz="2000">
                                <a:latin typeface="Cambria Math" panose="02040503050406030204" pitchFamily="18" charset="0"/>
                              </a:rPr>
                              <m:t>Σ</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22</m:t>
                                          </m:r>
                                        </m:sub>
                                      </m:sSub>
                                    </m:e>
                                  </m:mr>
                                </m:m>
                              </m:e>
                            </m:d>
                          </m:e>
                        </m:mr>
                      </m:m>
                    </m:oMath>
                  </m:oMathPara>
                </a14:m>
                <a:endParaRPr lang="en-US" sz="2000" dirty="0"/>
              </a:p>
              <a:p>
                <a:pPr marL="0" indent="0">
                  <a:buNone/>
                </a:pPr>
                <a:r>
                  <a:rPr lang="en-US" sz="2000" dirty="0"/>
                  <a:t>It is easy to estimate </a:t>
                </a:r>
                <a:r>
                  <a:rPr lang="en-US" sz="2000" i="1" dirty="0"/>
                  <a:t>μ</a:t>
                </a:r>
                <a:r>
                  <a:rPr lang="en-US" sz="2000" dirty="0"/>
                  <a:t> and Σ to determine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from sample by maximum likelihood estimation (MLE) method, for instance. Consequently,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is determined based on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as multivariate normal distribution with mean vector </a:t>
                </a:r>
                <a:r>
                  <a:rPr lang="en-US" sz="2000" i="1" dirty="0"/>
                  <a:t>μ</a:t>
                </a:r>
                <a:r>
                  <a:rPr lang="en-US" sz="2000" baseline="-25000" dirty="0"/>
                  <a:t>12</a:t>
                </a:r>
                <a:r>
                  <a:rPr lang="en-US" sz="2000" dirty="0"/>
                  <a:t> and covariance matric Σ</a:t>
                </a:r>
                <a:r>
                  <a:rPr lang="en-US" sz="2000" baseline="-25000" dirty="0"/>
                  <a:t>12</a:t>
                </a:r>
                <a:r>
                  <a:rPr lang="en-US" sz="2000" dirty="0"/>
                  <a:t> specified as follows (</a:t>
                </a:r>
                <a:r>
                  <a:rPr lang="en-US" sz="2000" dirty="0" err="1"/>
                  <a:t>Hardle</a:t>
                </a:r>
                <a:r>
                  <a:rPr lang="en-US" sz="2000" dirty="0"/>
                  <a:t> &amp; </a:t>
                </a:r>
                <a:r>
                  <a:rPr lang="en-US" sz="2000" dirty="0" err="1"/>
                  <a:t>Simar</a:t>
                </a:r>
                <a:r>
                  <a:rPr lang="en-US" sz="2000" dirty="0"/>
                  <a:t>, 2013, p. 157):</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d>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mr>
                      </m:m>
                    </m:oMath>
                  </m:oMathPara>
                </a14:m>
                <a:endParaRPr lang="en-US" sz="2000" dirty="0" smtClean="0"/>
              </a:p>
              <a:p>
                <a:pPr marL="0" indent="0">
                  <a:buNone/>
                </a:pPr>
                <a:r>
                  <a:rPr lang="en-US" sz="2000" dirty="0"/>
                  <a:t>Because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gets highest at the mean </a:t>
                </a:r>
                <a:r>
                  <a:rPr lang="en-US" sz="2000" i="1" dirty="0"/>
                  <a:t>μ</a:t>
                </a:r>
                <a:r>
                  <a:rPr lang="en-US" sz="2000" baseline="-25000" dirty="0"/>
                  <a:t>12</a:t>
                </a:r>
                <a:r>
                  <a:rPr lang="en-US" sz="2000" dirty="0"/>
                  <a:t>, it is possible to estimate </a:t>
                </a:r>
                <a:r>
                  <a:rPr lang="en-US" sz="2000" b="1" i="1" dirty="0"/>
                  <a:t>x</a:t>
                </a:r>
                <a:r>
                  <a:rPr lang="en-US" sz="2000" i="1" baseline="-25000" dirty="0"/>
                  <a:t>t</a:t>
                </a:r>
                <a:r>
                  <a:rPr lang="en-US" sz="2000" baseline="-25000" dirty="0"/>
                  <a:t>+1</a:t>
                </a:r>
                <a:r>
                  <a:rPr lang="en-US" sz="2000" dirty="0"/>
                  <a:t> given </a:t>
                </a:r>
                <a:r>
                  <a:rPr lang="en-US" sz="2000" b="1" i="1" dirty="0" err="1"/>
                  <a:t>y</a:t>
                </a:r>
                <a:r>
                  <a:rPr lang="en-US" sz="2000" i="1" baseline="-25000" dirty="0" err="1"/>
                  <a:t>t</a:t>
                </a:r>
                <a:r>
                  <a:rPr lang="en-US" sz="2000" dirty="0"/>
                  <a:t> by </a:t>
                </a:r>
                <a:r>
                  <a:rPr lang="en-US" sz="2000" i="1" dirty="0"/>
                  <a:t>μ</a:t>
                </a:r>
                <a:r>
                  <a:rPr lang="en-US" sz="2000" baseline="-25000" dirty="0"/>
                  <a:t>12</a:t>
                </a:r>
                <a:r>
                  <a:rPr lang="en-US" sz="20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508" t="-589" r="-5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14</a:t>
            </a:fld>
            <a:endParaRPr lang="en-US"/>
          </a:p>
        </p:txBody>
      </p:sp>
    </p:spTree>
    <p:extLst>
      <p:ext uri="{BB962C8B-B14F-4D97-AF65-F5344CB8AC3E}">
        <p14:creationId xmlns:p14="http://schemas.microsoft.com/office/powerpoint/2010/main" val="388242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400" dirty="0"/>
                  <a:t>The generation model above has only one RNN because source sequence </a:t>
                </a:r>
                <a:r>
                  <a:rPr lang="en-US" sz="2400" b="1" i="1" dirty="0"/>
                  <a:t>X</a:t>
                </a:r>
                <a:r>
                  <a:rPr lang="en-US" sz="2400" dirty="0"/>
                  <a:t> and target sequence </a:t>
                </a:r>
                <a:r>
                  <a:rPr lang="en-US" sz="2400" b="1" i="1" dirty="0"/>
                  <a:t>Y</a:t>
                </a:r>
                <a:r>
                  <a:rPr lang="en-US" sz="2400" dirty="0"/>
                  <a:t> have the same length. Some real applications, especially STM applications, require that lengths of </a:t>
                </a:r>
                <a:r>
                  <a:rPr lang="en-US" sz="2400" b="1" i="1" dirty="0"/>
                  <a:t>X</a:t>
                </a:r>
                <a:r>
                  <a:rPr lang="en-US" sz="2400" dirty="0"/>
                  <a:t> and </a:t>
                </a:r>
                <a:r>
                  <a:rPr lang="en-US" sz="2400" b="1" i="1" dirty="0"/>
                  <a:t>Y</a:t>
                </a:r>
                <a:r>
                  <a:rPr lang="en-US" sz="2400" dirty="0"/>
                  <a:t> are different, </a:t>
                </a:r>
                <a:r>
                  <a:rPr lang="en-US" sz="2400" i="1" dirty="0"/>
                  <a:t>m</a:t>
                </a:r>
                <a:r>
                  <a:rPr lang="en-US" sz="2400" dirty="0"/>
                  <a:t> ≠ </a:t>
                </a:r>
                <a:r>
                  <a:rPr lang="en-US" sz="2400" i="1" dirty="0"/>
                  <a:t>n</a:t>
                </a:r>
                <a:r>
                  <a:rPr lang="en-US" sz="2400" dirty="0"/>
                  <a:t>. This problem is called different-length problem.</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𝑚</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
                    </m:oMath>
                  </m:oMathPara>
                </a14:m>
                <a:endParaRPr lang="en-US" sz="2400" dirty="0"/>
              </a:p>
              <a:p>
                <a:pPr marL="0" indent="0">
                  <a:buNone/>
                </a:pPr>
                <a:r>
                  <a:rPr lang="en-US" sz="2400" dirty="0"/>
                  <a:t>Solution for different-length problem is to specify two RNNs: a RNN called </a:t>
                </a:r>
                <a:r>
                  <a:rPr lang="en-US" sz="2400" i="1" dirty="0"/>
                  <a:t>encoder</a:t>
                </a:r>
                <a:r>
                  <a:rPr lang="en-US" sz="2400" dirty="0"/>
                  <a:t> for </a:t>
                </a:r>
                <a:r>
                  <a:rPr lang="en-US" sz="2400" b="1" i="1" dirty="0"/>
                  <a:t>X</a:t>
                </a:r>
                <a:r>
                  <a:rPr lang="en-US" sz="2400" dirty="0"/>
                  <a:t> generation and the other one called </a:t>
                </a:r>
                <a:r>
                  <a:rPr lang="en-US" sz="2400" i="1" dirty="0"/>
                  <a:t>decoder</a:t>
                </a:r>
                <a:r>
                  <a:rPr lang="en-US" sz="2400" dirty="0"/>
                  <a:t> for </a:t>
                </a:r>
                <a:r>
                  <a:rPr lang="en-US" sz="2400" b="1" i="1" dirty="0"/>
                  <a:t>Y</a:t>
                </a:r>
                <a:r>
                  <a:rPr lang="en-US" sz="2400" dirty="0"/>
                  <a:t> generation. Intermediate vector </a:t>
                </a:r>
                <a:r>
                  <a:rPr lang="en-US" sz="2400" b="1" i="1" dirty="0"/>
                  <a:t>a</a:t>
                </a:r>
                <a:r>
                  <a:rPr lang="en-US" sz="2400" dirty="0"/>
                  <a:t> is proposed to connect encoder and decoder, which is called context vector in literature (Cho, et al., 2014, p. 2). The encoder-decoder mechanism is an important progressive step in STM as well as generative artificial intelligence (</a:t>
                </a:r>
                <a:r>
                  <a:rPr lang="en-US" sz="2400" dirty="0" err="1"/>
                  <a:t>GenAI</a:t>
                </a:r>
                <a:r>
                  <a:rPr lang="en-US" sz="2400" dirty="0"/>
                  <a:t>) because there is no requirement of mapping token-by-token between two sequences </a:t>
                </a:r>
                <a:r>
                  <a:rPr lang="en-US" sz="2400" b="1" i="1" dirty="0"/>
                  <a:t>X</a:t>
                </a:r>
                <a:r>
                  <a:rPr lang="en-US" sz="2400" dirty="0"/>
                  <a:t> and </a:t>
                </a:r>
                <a:r>
                  <a:rPr lang="en-US" sz="2400" b="1" i="1" dirty="0"/>
                  <a:t>Y</a:t>
                </a:r>
                <a:r>
                  <a:rPr lang="en-US" sz="2400" dirty="0"/>
                  <a:t>, which is much more important than solving the different-length problem. On the other hand, sequence generation as well as its advanced development – transformer can also be classified into domain of </a:t>
                </a:r>
                <a:r>
                  <a:rPr lang="en-US" sz="2400" dirty="0" err="1"/>
                  <a:t>GenAI</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762" t="-942" r="-7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369109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000" dirty="0"/>
              <a:t>According to Cho et al. (Cho, et al., 2014), context variable </a:t>
            </a:r>
            <a:r>
              <a:rPr lang="en-US" sz="2000" b="1" i="1" dirty="0"/>
              <a:t>a</a:t>
            </a:r>
            <a:r>
              <a:rPr lang="en-US" sz="2000" dirty="0"/>
              <a:t>, which is last output of encoder, becomes input of decoder</a:t>
            </a:r>
            <a:r>
              <a:rPr lang="en-US" sz="2000" dirty="0" smtClean="0"/>
              <a:t>.</a:t>
            </a:r>
            <a:r>
              <a:rPr lang="en-US" sz="2000" dirty="0"/>
              <a:t> Following figure depicts encoder-decoder model proposed by Cho et al. (Cho, et al., 2014, p. 2) with note that context vector </a:t>
            </a:r>
            <a:r>
              <a:rPr lang="en-US" sz="2000" b="1" i="1" dirty="0"/>
              <a:t>a</a:t>
            </a:r>
            <a:r>
              <a:rPr lang="en-US" sz="2000" dirty="0"/>
              <a:t> has fixed length</a:t>
            </a:r>
            <a:r>
              <a:rPr lang="en-US" sz="2000" dirty="0" smtClean="0"/>
              <a:t>.</a:t>
            </a:r>
          </a:p>
          <a:p>
            <a:pPr marL="0" indent="0">
              <a:buNone/>
            </a:pPr>
            <a:endParaRPr lang="en-US" sz="2000" dirty="0" smtClean="0"/>
          </a:p>
          <a:p>
            <a:pPr marL="0" indent="0">
              <a:buNone/>
            </a:pPr>
            <a:endParaRPr lang="en-US" sz="20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1910611"/>
            <a:ext cx="6179729" cy="3504736"/>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250849" y="2046538"/>
                <a:ext cx="5798911" cy="4156394"/>
              </a:xfrm>
              <a:prstGeom prst="rect">
                <a:avLst/>
              </a:prstGeom>
            </p:spPr>
            <p:txBody>
              <a:bodyPr wrap="square">
                <a:spAutoFit/>
              </a:bodyPr>
              <a:lstStyle/>
              <a:p>
                <a:r>
                  <a:rPr lang="en-US" sz="2000" dirty="0">
                    <a:latin typeface="Times New Roman" panose="02020603050405020304" pitchFamily="18" charset="0"/>
                    <a:ea typeface="DengXian"/>
                    <a:cs typeface="Times New Roman" panose="02020603050405020304" pitchFamily="18" charset="0"/>
                  </a:rPr>
                  <a:t>Note, both context and current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are inputs of next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+1. Moreover, there is an assignment </a:t>
                </a:r>
                <a:r>
                  <a:rPr lang="en-US" sz="2000" b="1" i="1" dirty="0">
                    <a:latin typeface="Times New Roman" panose="02020603050405020304" pitchFamily="18" charset="0"/>
                    <a:ea typeface="DengXian"/>
                    <a:cs typeface="Times New Roman" panose="02020603050405020304" pitchFamily="18" charset="0"/>
                  </a:rPr>
                  <a:t>y</a:t>
                </a:r>
                <a:r>
                  <a:rPr lang="en-US" sz="2000" i="1" baseline="-25000" dirty="0">
                    <a:latin typeface="Times New Roman" panose="02020603050405020304" pitchFamily="18" charset="0"/>
                    <a:ea typeface="DengXian"/>
                    <a:cs typeface="Times New Roman" panose="02020603050405020304" pitchFamily="18" charset="0"/>
                  </a:rPr>
                  <a:t>t</a:t>
                </a:r>
                <a:r>
                  <a:rPr lang="en-US" sz="2000" baseline="-25000" dirty="0">
                    <a:latin typeface="Times New Roman" panose="02020603050405020304" pitchFamily="18" charset="0"/>
                    <a:ea typeface="DengXian"/>
                    <a:cs typeface="Times New Roman" panose="02020603050405020304" pitchFamily="18" charset="0"/>
                  </a:rPr>
                  <a:t>+1</a:t>
                </a:r>
                <a:r>
                  <a:rPr lang="en-US" sz="2000" dirty="0">
                    <a:latin typeface="Times New Roman" panose="02020603050405020304" pitchFamily="18" charset="0"/>
                    <a:ea typeface="DengXian"/>
                    <a:cs typeface="Times New Roman" panose="02020603050405020304" pitchFamily="18" charset="0"/>
                  </a:rPr>
                  <a:t> = </a:t>
                </a:r>
                <a:r>
                  <a:rPr lang="en-US" sz="2000" b="1" i="1" dirty="0" err="1">
                    <a:latin typeface="Times New Roman" panose="02020603050405020304" pitchFamily="18" charset="0"/>
                    <a:ea typeface="DengXian"/>
                    <a:cs typeface="Times New Roman" panose="02020603050405020304" pitchFamily="18" charset="0"/>
                  </a:rPr>
                  <a:t>o</a:t>
                </a:r>
                <a:r>
                  <a:rPr lang="en-US" sz="2000" i="1" baseline="-25000" dirty="0" err="1">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Therefore, each </a:t>
                </a:r>
                <a:r>
                  <a:rPr lang="en-US" sz="2000" i="1" dirty="0" err="1">
                    <a:latin typeface="Times New Roman" panose="02020603050405020304" pitchFamily="18" charset="0"/>
                    <a:ea typeface="DengXian"/>
                    <a:cs typeface="Times New Roman" panose="02020603050405020304" pitchFamily="18" charset="0"/>
                  </a:rPr>
                  <a:t>t</a:t>
                </a:r>
                <a:r>
                  <a:rPr lang="en-US" sz="2000" baseline="30000" dirty="0" err="1">
                    <a:latin typeface="Times New Roman" panose="02020603050405020304" pitchFamily="18" charset="0"/>
                    <a:ea typeface="DengXian"/>
                    <a:cs typeface="Times New Roman" panose="02020603050405020304" pitchFamily="18" charset="0"/>
                  </a:rPr>
                  <a:t>th</a:t>
                </a:r>
                <a:r>
                  <a:rPr lang="en-US" sz="2000" dirty="0">
                    <a:latin typeface="Times New Roman" panose="02020603050405020304" pitchFamily="18" charset="0"/>
                    <a:ea typeface="DengXian"/>
                    <a:cs typeface="Times New Roman" panose="02020603050405020304" pitchFamily="18" charset="0"/>
                  </a:rPr>
                  <a:t> state of decoder is modified as follows</a:t>
                </a:r>
                <a:r>
                  <a:rPr lang="en-US" sz="2000" dirty="0" smtClean="0">
                    <a:latin typeface="Times New Roman" panose="02020603050405020304" pitchFamily="18" charset="0"/>
                    <a:ea typeface="DengXian"/>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b="1" i="1">
                                        <a:latin typeface="Cambria Math" panose="02040503050406030204" pitchFamily="18" charset="0"/>
                                      </a:rPr>
                                      <m:t>𝒉</m:t>
                                    </m:r>
                                  </m:sub>
                                </m:sSub>
                                <m:r>
                                  <a:rPr lang="en-US" sz="2000" b="1" i="1">
                                    <a:latin typeface="Cambria Math" panose="02040503050406030204" pitchFamily="18" charset="0"/>
                                  </a:rPr>
                                  <m:t>𝒂</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panose="02040503050406030204" pitchFamily="18" charset="0"/>
                                      </a:rPr>
                                      <m:t>𝒚</m:t>
                                    </m:r>
                                  </m:e>
                                </m:acc>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𝒐</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
                    </m:oMath>
                  </m:oMathPara>
                </a14:m>
                <a:endParaRPr lang="en-US" sz="2000" dirty="0" smtClean="0">
                  <a:latin typeface="Times New Roman" panose="02020603050405020304" pitchFamily="18" charset="0"/>
                  <a:ea typeface="DengXian"/>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Where </a:t>
                </a:r>
                <a:r>
                  <a:rPr lang="en-US" sz="2000" b="1" i="1" dirty="0" err="1">
                    <a:latin typeface="Times New Roman" panose="02020603050405020304" pitchFamily="18" charset="0"/>
                    <a:cs typeface="Times New Roman" panose="02020603050405020304" pitchFamily="18" charset="0"/>
                  </a:rPr>
                  <a:t>V</a:t>
                </a:r>
                <a:r>
                  <a:rPr lang="en-US" sz="2000" b="1" i="1" baseline="-25000" dirty="0" err="1">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is weight matrix for context variable </a:t>
                </a:r>
                <a:r>
                  <a:rPr lang="en-US" sz="2000" b="1"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Moreover, it may be not required to calculate output for each </a:t>
                </a:r>
                <a:r>
                  <a:rPr lang="en-US" sz="2000" i="1" dirty="0" err="1">
                    <a:latin typeface="Times New Roman" panose="02020603050405020304" pitchFamily="18" charset="0"/>
                    <a:cs typeface="Times New Roman" panose="02020603050405020304" pitchFamily="18" charset="0"/>
                  </a:rPr>
                  <a:t>t</a:t>
                </a:r>
                <a:r>
                  <a:rPr lang="en-US" sz="2000" baseline="30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state of encoder. It may be only necessary to calculate hidden value of encoder.</a:t>
                </a:r>
              </a:p>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b="1" i="1">
                                  <a:latin typeface="Cambria Math" panose="02040503050406030204" pitchFamily="18" charset="0"/>
                                </a:rPr>
                                <m:t>𝑾</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𝑼</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𝒃</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e>
                      </m:d>
                    </m:oMath>
                  </m:oMathPara>
                </a14:m>
                <a:endParaRPr lang="en-US" sz="2000" dirty="0" smtClean="0">
                  <a:latin typeface="Times New Roman" panose="02020603050405020304" pitchFamily="18" charset="0"/>
                  <a:ea typeface="DengXian"/>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250849" y="2046538"/>
                <a:ext cx="5798911" cy="4156394"/>
              </a:xfrm>
              <a:prstGeom prst="rect">
                <a:avLst/>
              </a:prstGeom>
              <a:blipFill>
                <a:blip r:embed="rId3"/>
                <a:stretch>
                  <a:fillRect l="-1050" t="-880" r="-1261"/>
                </a:stretch>
              </a:blipFill>
            </p:spPr>
            <p:txBody>
              <a:bodyPr/>
              <a:lstStyle/>
              <a:p>
                <a:r>
                  <a:rPr lang="en-US">
                    <a:noFill/>
                  </a:rPr>
                  <a:t> </a:t>
                </a:r>
              </a:p>
            </p:txBody>
          </p:sp>
        </mc:Fallback>
      </mc:AlternateContent>
      <p:sp>
        <p:nvSpPr>
          <p:cNvPr id="9" name="Rectangle 8"/>
          <p:cNvSpPr/>
          <p:nvPr/>
        </p:nvSpPr>
        <p:spPr>
          <a:xfrm>
            <a:off x="48189" y="5488871"/>
            <a:ext cx="6202660" cy="384721"/>
          </a:xfrm>
          <a:prstGeom prst="rect">
            <a:avLst/>
          </a:prstGeom>
        </p:spPr>
        <p:txBody>
          <a:bodyPr wrap="none">
            <a:spAutoFit/>
          </a:bodyPr>
          <a:lstStyle/>
          <a:p>
            <a:pPr algn="ctr"/>
            <a:r>
              <a:rPr lang="en-US" sz="1900" b="1" dirty="0">
                <a:latin typeface="Times New Roman" panose="02020603050405020304" pitchFamily="18" charset="0"/>
                <a:ea typeface="DengXian"/>
                <a:cs typeface="Times New Roman" panose="02020603050405020304" pitchFamily="18" charset="0"/>
              </a:rPr>
              <a:t>Figure 2.2.</a:t>
            </a:r>
            <a:r>
              <a:rPr lang="en-US" sz="1900" dirty="0">
                <a:latin typeface="Times New Roman" panose="02020603050405020304" pitchFamily="18" charset="0"/>
                <a:ea typeface="DengXian"/>
                <a:cs typeface="Times New Roman" panose="02020603050405020304" pitchFamily="18" charset="0"/>
              </a:rPr>
              <a:t> Encoder-decoder model with fixed-length context</a:t>
            </a:r>
          </a:p>
        </p:txBody>
      </p:sp>
    </p:spTree>
    <p:extLst>
      <p:ext uri="{BB962C8B-B14F-4D97-AF65-F5344CB8AC3E}">
        <p14:creationId xmlns:p14="http://schemas.microsoft.com/office/powerpoint/2010/main" val="390336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800" dirty="0"/>
                  <a:t>In STM, given source sequence </a:t>
                </a:r>
                <a:r>
                  <a:rPr lang="en-US" sz="1800" b="1" i="1" dirty="0"/>
                  <a:t>X</a:t>
                </a:r>
                <a:r>
                  <a:rPr lang="en-US" sz="1800" dirty="0"/>
                  <a:t> and </a:t>
                </a:r>
                <a:r>
                  <a:rPr lang="en-US" sz="1800" i="1" dirty="0"/>
                  <a:t>t</a:t>
                </a:r>
                <a:r>
                  <a:rPr lang="en-US" sz="1800" dirty="0"/>
                  <a:t> target tokens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it is necessary to predict the next target token </a:t>
                </a:r>
                <a:r>
                  <a:rPr lang="en-US" sz="1800" b="1" i="1" dirty="0"/>
                  <a:t>y</a:t>
                </a:r>
                <a:r>
                  <a:rPr lang="en-US" sz="1800" i="1" baseline="-25000" dirty="0"/>
                  <a:t>t</a:t>
                </a:r>
                <a:r>
                  <a:rPr lang="en-US" sz="1800" baseline="-25000" dirty="0"/>
                  <a:t>+1</a:t>
                </a:r>
                <a:r>
                  <a:rPr lang="en-US" sz="1800" dirty="0"/>
                  <a:t>. In other words,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needs to be maximized so as to obtain </a:t>
                </a:r>
                <a:r>
                  <a:rPr lang="en-US" sz="1800" b="1" i="1" dirty="0"/>
                  <a:t>y</a:t>
                </a:r>
                <a:r>
                  <a:rPr lang="en-US" sz="1800" i="1" baseline="-25000" dirty="0"/>
                  <a:t>t</a:t>
                </a:r>
                <a:r>
                  <a:rPr lang="en-US" sz="1800" baseline="-25000" dirty="0"/>
                  <a:t>+1</a:t>
                </a:r>
                <a:r>
                  <a:rPr lang="en-US" sz="1800" dirty="0"/>
                  <a:t>.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is called </a:t>
                </a:r>
                <a:r>
                  <a:rPr lang="en-US" sz="1800" i="1" dirty="0"/>
                  <a:t>likelihood</a:t>
                </a:r>
                <a:r>
                  <a:rPr lang="en-US" sz="1800" dirty="0"/>
                  <a:t> at the </a:t>
                </a:r>
                <a:r>
                  <a:rPr lang="en-US" sz="1800" i="1" dirty="0" err="1"/>
                  <a:t>t</a:t>
                </a:r>
                <a:r>
                  <a:rPr lang="en-US" sz="1800" baseline="30000" dirty="0" err="1"/>
                  <a:t>th</a:t>
                </a:r>
                <a:r>
                  <a:rPr lang="en-US" sz="1800" dirty="0"/>
                  <a:t> state of decoder. Consequently, parameter Θ of encoder-decoder model is maximizer of such likelihood.</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func>
                    </m:oMath>
                  </m:oMathPara>
                </a14:m>
                <a:endParaRPr lang="en-US" sz="1800" dirty="0"/>
              </a:p>
              <a:p>
                <a:pPr marL="0" indent="0">
                  <a:buNone/>
                </a:pPr>
                <a:r>
                  <a:rPr lang="en-US" sz="1800" dirty="0"/>
                  <a:t>Note, parameter Θ represents weight matrices and biases of RNN. By support of RNN and context vector </a:t>
                </a:r>
                <a:r>
                  <a:rPr lang="en-US" sz="1800" b="1" i="1" dirty="0"/>
                  <a:t>a</a:t>
                </a:r>
                <a:r>
                  <a:rPr lang="en-US" sz="1800" dirty="0"/>
                  <a:t> with implication of Markov property, 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can become simpler:</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m:t>
                              </m:r>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oMath>
                  </m:oMathPara>
                </a14:m>
                <a:endParaRPr lang="en-US" sz="1800" dirty="0"/>
              </a:p>
              <a:p>
                <a:pPr marL="0" indent="0">
                  <a:buNone/>
                </a:pPr>
                <a:r>
                  <a:rPr lang="en-US" sz="1800" dirty="0"/>
                  <a:t>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which represents statistical language model, is object of maximum likelihood estimation (MLE) method for training encoder-decoder model (Cho, et al., 2014, p. 2). For example, the likelihood can be approximated by standard normal distribution, which is equivalent to square error function,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r>
                                <a:rPr lang="en-US" sz="1800" i="1">
                                  <a:latin typeface="Cambria Math" panose="02040503050406030204" pitchFamily="18" charset="0"/>
                                </a:rPr>
                                <m:t>𝜋</m:t>
                              </m:r>
                            </m:e>
                          </m:rad>
                        </m:den>
                      </m:f>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num>
                            <m:den>
                              <m:r>
                                <a:rPr lang="en-US" sz="1800" i="1">
                                  <a:latin typeface="Cambria Math" panose="02040503050406030204" pitchFamily="18" charset="0"/>
                                </a:rPr>
                                <m:t>2</m:t>
                              </m:r>
                            </m:den>
                          </m:f>
                        </m:e>
                      </m:d>
                    </m:oMath>
                  </m:oMathPara>
                </a14:m>
                <a:endParaRPr lang="en-US" sz="1800" dirty="0"/>
              </a:p>
              <a:p>
                <a:pPr marL="0" indent="0">
                  <a:buNone/>
                </a:pPr>
                <a:r>
                  <a:rPr lang="en-US" sz="1800" dirty="0"/>
                  <a:t>Where </a:t>
                </a:r>
                <a:r>
                  <a:rPr lang="en-US" sz="1800" i="1" dirty="0"/>
                  <a:t>f</a:t>
                </a:r>
                <a:r>
                  <a:rPr lang="en-US" sz="1800" dirty="0"/>
                  <a:t>(</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 Θ) denotes encoder-decoder chain.</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𝒚</m:t>
                              </m:r>
                            </m:e>
                          </m:acc>
                        </m:e>
                        <m:sub>
                          <m:r>
                            <a:rPr lang="en-US" sz="1800" i="1">
                              <a:latin typeface="Cambria Math" panose="02040503050406030204" pitchFamily="18" charset="0"/>
                            </a:rPr>
                            <m:t>𝑡</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b="1" i="1">
                              <a:latin typeface="Cambria Math" panose="02040503050406030204" pitchFamily="18" charset="0"/>
                            </a:rPr>
                            <m:t>𝒐</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b="1" i="1">
                                  <a:latin typeface="Cambria Math" panose="02040503050406030204" pitchFamily="18" charset="0"/>
                                </a:rPr>
                                <m:t>𝒐</m:t>
                              </m:r>
                            </m:sub>
                          </m:sSub>
                          <m:sSub>
                            <m:sSubPr>
                              <m:ctrlPr>
                                <a:rPr lang="en-US" sz="1800" i="1">
                                  <a:latin typeface="Cambria Math" panose="02040503050406030204" pitchFamily="18" charset="0"/>
                                </a:rPr>
                              </m:ctrlPr>
                            </m:sSubPr>
                            <m:e>
                              <m:r>
                                <a:rPr lang="en-US" sz="1800" b="1" i="1">
                                  <a:latin typeface="Cambria Math" panose="02040503050406030204" pitchFamily="18" charset="0"/>
                                </a:rPr>
                                <m:t>𝒉</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𝒃</m:t>
                              </m:r>
                            </m:e>
                            <m:sub>
                              <m:r>
                                <a:rPr lang="en-US" sz="1800" b="1" i="1">
                                  <a:latin typeface="Cambria Math" panose="02040503050406030204" pitchFamily="18" charset="0"/>
                                </a:rPr>
                                <m:t>𝒐</m:t>
                              </m:r>
                            </m:sub>
                          </m:sSub>
                        </m:e>
                      </m:d>
                    </m:oMath>
                  </m:oMathPara>
                </a14:m>
                <a:endParaRPr lang="en-US" sz="1800" dirty="0"/>
              </a:p>
              <a:p>
                <a:pPr marL="0" indent="0">
                  <a:buNone/>
                </a:pPr>
                <a:r>
                  <a:rPr lang="en-US" sz="1800" dirty="0"/>
                  <a:t>Therefore, training encoder-decoder model begins with MLE associated with backpropagation algorithm and SGD from decoder back to encoder.</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m:rPr>
                              <m:sty m:val="p"/>
                            </m:rPr>
                            <a:rPr lang="en-US" sz="1800">
                              <a:latin typeface="Cambria Math" panose="02040503050406030204" pitchFamily="18" charset="0"/>
                            </a:rPr>
                            <m:t>log</m:t>
                          </m:r>
                          <m:d>
                            <m:dPr>
                              <m:ctrlPr>
                                <a:rPr lang="en-US" sz="1800" i="1">
                                  <a:latin typeface="Cambria Math" panose="02040503050406030204" pitchFamily="18" charset="0"/>
                                </a:rPr>
                              </m:ctrlPr>
                            </m:dPr>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d>
                        </m:e>
                      </m:fun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argmin</m:t>
                              </m:r>
                            </m:e>
                            <m:lim>
                              <m:r>
                                <m:rPr>
                                  <m:sty m:val="p"/>
                                </m:rPr>
                                <a:rPr lang="en-US" sz="1800">
                                  <a:latin typeface="Cambria Math" panose="02040503050406030204" pitchFamily="18" charset="0"/>
                                </a:rPr>
                                <m:t>Θ</m:t>
                              </m:r>
                            </m:lim>
                          </m:limLow>
                        </m:fName>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e>
                      </m:func>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456" t="-589" r="-405"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3195959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250" dirty="0"/>
                  <a:t>Alternately, in STM with predefined word vocabulary, a simple but effective way to train encoder-decoder model is to replace likelihood </a:t>
                </a:r>
                <a:r>
                  <a:rPr lang="en-US" sz="2250" i="1" dirty="0"/>
                  <a:t>P</a:t>
                </a:r>
                <a:r>
                  <a:rPr lang="en-US" sz="2250" dirty="0"/>
                  <a:t>(</a:t>
                </a:r>
                <a:r>
                  <a:rPr lang="en-US" sz="2250" b="1" i="1" dirty="0"/>
                  <a:t>y</a:t>
                </a:r>
                <a:r>
                  <a:rPr lang="en-US" sz="2250" i="1" baseline="-25000" dirty="0"/>
                  <a:t>t</a:t>
                </a:r>
                <a:r>
                  <a:rPr lang="en-US" sz="2250" baseline="-25000" dirty="0"/>
                  <a:t>+1</a:t>
                </a:r>
                <a:r>
                  <a:rPr lang="en-US" sz="2250" dirty="0"/>
                  <a:t> | Θ, </a:t>
                </a:r>
                <a:r>
                  <a:rPr lang="en-US" sz="2250" b="1" i="1" dirty="0"/>
                  <a:t>X</a:t>
                </a:r>
                <a:r>
                  <a:rPr lang="en-US" sz="2250" dirty="0"/>
                  <a:t>,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t</a:t>
                </a:r>
                <a:r>
                  <a:rPr lang="en-US" sz="2250" dirty="0"/>
                  <a:t>) by a so-called linear component which is a feedforward network (FFN). Exactly, FNN maps the (</a:t>
                </a:r>
                <a:r>
                  <a:rPr lang="en-US" sz="2250" i="1" dirty="0"/>
                  <a:t>t</a:t>
                </a:r>
                <a:r>
                  <a:rPr lang="en-US" sz="2250" dirty="0"/>
                  <a:t>+1)</a:t>
                </a:r>
                <a:r>
                  <a:rPr lang="en-US" sz="2250" baseline="30000" dirty="0" err="1"/>
                  <a:t>th</a:t>
                </a:r>
                <a:r>
                  <a:rPr lang="en-US" sz="2250" dirty="0"/>
                  <a:t> target token specified by token vector </a:t>
                </a:r>
                <a:r>
                  <a:rPr lang="en-US" sz="2250" b="1" i="1" dirty="0"/>
                  <a:t>y</a:t>
                </a:r>
                <a:r>
                  <a:rPr lang="en-US" sz="2250" i="1" baseline="-25000" dirty="0"/>
                  <a:t>t</a:t>
                </a:r>
                <a:r>
                  <a:rPr lang="en-US" sz="2250" baseline="-25000" dirty="0"/>
                  <a:t>+1</a:t>
                </a:r>
                <a:r>
                  <a:rPr lang="en-US" sz="2250" dirty="0"/>
                  <a:t> to a weight vector </a:t>
                </a:r>
                <a:r>
                  <a:rPr lang="en-US" sz="2250" b="1" i="1" dirty="0"/>
                  <a:t>w</a:t>
                </a:r>
                <a:r>
                  <a:rPr lang="en-US" sz="2250" dirty="0"/>
                  <a:t> whose each element </a:t>
                </a:r>
                <a:r>
                  <a:rPr lang="en-US" sz="2250" i="1" dirty="0" err="1"/>
                  <a:t>w</a:t>
                </a:r>
                <a:r>
                  <a:rPr lang="en-US" sz="2250" i="1" baseline="-25000" dirty="0" err="1"/>
                  <a:t>i</a:t>
                </a:r>
                <a:r>
                  <a:rPr lang="en-US" sz="2250" dirty="0"/>
                  <a:t> (0 ≤ </a:t>
                </a:r>
                <a:r>
                  <a:rPr lang="en-US" sz="2250" i="1" dirty="0" err="1"/>
                  <a:t>w</a:t>
                </a:r>
                <a:r>
                  <a:rPr lang="en-US" sz="2250" i="1" baseline="-25000" dirty="0" err="1"/>
                  <a:t>i</a:t>
                </a:r>
                <a:r>
                  <a:rPr lang="en-US" sz="2250" dirty="0"/>
                  <a:t> ≤ 1) is weight of </a:t>
                </a:r>
                <a:r>
                  <a:rPr lang="en-US" sz="2250" i="1" dirty="0" err="1"/>
                  <a:t>i</a:t>
                </a:r>
                <a:r>
                  <a:rPr lang="en-US" sz="2250" baseline="30000" dirty="0" err="1"/>
                  <a:t>th</a:t>
                </a:r>
                <a:r>
                  <a:rPr lang="en-US" sz="2250" dirty="0"/>
                  <a: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rPr>
                        <m:t>𝒘</m:t>
                      </m:r>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r>
                        <a:rPr lang="en-US" sz="2250" i="1">
                          <a:latin typeface="Cambria Math" panose="02040503050406030204" pitchFamily="18" charset="0"/>
                        </a:rPr>
                        <m:t>=</m:t>
                      </m:r>
                      <m:r>
                        <m:rPr>
                          <m:sty m:val="p"/>
                        </m:rPr>
                        <a:rPr lang="en-US" sz="2250">
                          <a:latin typeface="Cambria Math" panose="02040503050406030204" pitchFamily="18" charset="0"/>
                        </a:rPr>
                        <m:t>linear</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e>
                      </m:d>
                    </m:oMath>
                  </m:oMathPara>
                </a14:m>
                <a:endParaRPr lang="en-US" sz="2250" dirty="0"/>
              </a:p>
              <a:p>
                <a:pPr marL="0" indent="0">
                  <a:buNone/>
                </a:pPr>
                <a:r>
                  <a:rPr lang="en-US" sz="2250" dirty="0"/>
                  <a:t>Length of weight vector </a:t>
                </a:r>
                <a:r>
                  <a:rPr lang="en-US" sz="2250" b="1" i="1" dirty="0"/>
                  <a:t>w</a:t>
                </a:r>
                <a:r>
                  <a:rPr lang="en-US" sz="2250" dirty="0"/>
                  <a:t> is the cardinality |Ω| where Ω is the vocabulary containing all tokens. After token weight vector </a:t>
                </a:r>
                <a:r>
                  <a:rPr lang="en-US" sz="2250" b="1" i="1" dirty="0"/>
                  <a:t>w</a:t>
                </a:r>
                <a:r>
                  <a:rPr lang="en-US" sz="2250" dirty="0"/>
                  <a:t> is determined, it is easily converted into output probability vector </a:t>
                </a:r>
                <a:r>
                  <a:rPr lang="en-US" sz="2250" b="1" i="1" dirty="0"/>
                  <a:t>p</a:t>
                </a:r>
                <a:r>
                  <a:rPr lang="en-US" sz="2250" dirty="0"/>
                  <a:t> = (</a:t>
                </a:r>
                <a:r>
                  <a:rPr lang="en-US" sz="2250" i="1" dirty="0"/>
                  <a:t>p</a:t>
                </a:r>
                <a:r>
                  <a:rPr lang="en-US" sz="2250" baseline="-25000" dirty="0"/>
                  <a:t>1</a:t>
                </a:r>
                <a:r>
                  <a:rPr lang="en-US" sz="2250" dirty="0"/>
                  <a:t>, </a:t>
                </a:r>
                <a:r>
                  <a:rPr lang="en-US" sz="2250" i="1" dirty="0"/>
                  <a:t>p</a:t>
                </a:r>
                <a:r>
                  <a:rPr lang="en-US" sz="2250" baseline="-25000" dirty="0"/>
                  <a:t>2</a:t>
                </a:r>
                <a:r>
                  <a:rPr lang="en-US" sz="2250" dirty="0"/>
                  <a:t>,…, </a:t>
                </a:r>
                <a:r>
                  <a:rPr lang="en-US" sz="2250" i="1" dirty="0" err="1"/>
                  <a:t>p</a:t>
                </a:r>
                <a:r>
                  <a:rPr lang="en-US" sz="2250" baseline="-25000" dirty="0" err="1"/>
                  <a:t>|Ω</a:t>
                </a:r>
                <a:r>
                  <a:rPr lang="en-US" sz="2250" baseline="-25000" dirty="0"/>
                  <a:t>|</a:t>
                </a:r>
                <a:r>
                  <a:rPr lang="en-US" sz="2250" dirty="0"/>
                  <a:t>)</a:t>
                </a:r>
                <a:r>
                  <a:rPr lang="en-US" sz="2250" i="1" baseline="30000" dirty="0"/>
                  <a:t>T</a:t>
                </a:r>
                <a:r>
                  <a:rPr lang="en-US" sz="2250" dirty="0"/>
                  <a:t> where each element </a:t>
                </a:r>
                <a:r>
                  <a:rPr lang="en-US" sz="2250" i="1" dirty="0"/>
                  <a:t>p</a:t>
                </a:r>
                <a:r>
                  <a:rPr lang="en-US" sz="2250" i="1" baseline="-25000" dirty="0"/>
                  <a:t>i</a:t>
                </a:r>
                <a:r>
                  <a:rPr lang="en-US" sz="2250" dirty="0"/>
                  <a:t> is probability of the </a:t>
                </a:r>
                <a:r>
                  <a:rPr lang="en-US" sz="2250" i="1" dirty="0" err="1"/>
                  <a:t>i</a:t>
                </a:r>
                <a:r>
                  <a:rPr lang="en-US" sz="2250" baseline="30000" dirty="0" err="1"/>
                  <a:t>th</a:t>
                </a:r>
                <a:r>
                  <a:rPr lang="en-US" sz="2250" dirty="0"/>
                  <a:t> token in vocabulary given the (</a:t>
                </a:r>
                <a:r>
                  <a:rPr lang="en-US" sz="2250" i="1" dirty="0"/>
                  <a:t>t</a:t>
                </a:r>
                <a:r>
                  <a:rPr lang="en-US" sz="2250" dirty="0"/>
                  <a:t>+1)</a:t>
                </a:r>
                <a:r>
                  <a:rPr lang="en-US" sz="2250" baseline="30000" dirty="0" err="1"/>
                  <a:t>th</a:t>
                </a:r>
                <a:r>
                  <a:rPr lang="en-US" sz="2250" dirty="0"/>
                  <a:t> target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b="1" i="1">
                              <a:latin typeface="Cambria Math" panose="02040503050406030204" pitchFamily="18" charset="0"/>
                            </a:rPr>
                          </m:ctrlPr>
                        </m:mPr>
                        <m:mr>
                          <m:e>
                            <m:r>
                              <a:rPr lang="en-US" sz="2250" b="1" i="1">
                                <a:latin typeface="Cambria Math" panose="02040503050406030204" pitchFamily="18" charset="0"/>
                              </a:rPr>
                              <m:t>𝒑</m:t>
                            </m:r>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r>
                                  <a:rPr lang="en-US" sz="2250" b="1" i="1">
                                    <a:latin typeface="Cambria Math" panose="02040503050406030204" pitchFamily="18" charset="0"/>
                                  </a:rPr>
                                  <m:t>𝒘</m:t>
                                </m:r>
                              </m:e>
                            </m:d>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e>
                        </m:mr>
                        <m:m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𝑖</m:t>
                                </m:r>
                              </m:sub>
                            </m:sSub>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𝑖</m:t>
                                        </m:r>
                                      </m:sub>
                                    </m:sSub>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𝑙</m:t>
                                    </m:r>
                                    <m:r>
                                      <a:rPr lang="en-US" sz="2250" i="1">
                                        <a:latin typeface="Cambria Math" panose="02040503050406030204" pitchFamily="18" charset="0"/>
                                      </a:rPr>
                                      <m:t>=1</m:t>
                                    </m:r>
                                  </m:sub>
                                  <m:sup>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𝑙</m:t>
                                            </m:r>
                                          </m:sub>
                                        </m:sSub>
                                      </m:e>
                                    </m:d>
                                  </m:e>
                                </m:nary>
                              </m:den>
                            </m:f>
                          </m:e>
                        </m:mr>
                      </m:m>
                    </m:oMath>
                  </m:oMathPara>
                </a14:m>
                <a:endParaRPr lang="en-US" sz="2250" dirty="0" smtClean="0"/>
              </a:p>
              <a:p>
                <a:pPr marL="0" indent="0">
                  <a:buNone/>
                </a:pPr>
                <a:r>
                  <a:rPr lang="en-US" sz="2250" dirty="0" smtClean="0"/>
                  <a:t>The </a:t>
                </a:r>
                <a:r>
                  <a:rPr lang="en-US" sz="2250" dirty="0"/>
                  <a:t>figure </a:t>
                </a:r>
                <a:r>
                  <a:rPr lang="en-US" sz="2250" dirty="0" smtClean="0"/>
                  <a:t>shown in the next slide depicts </a:t>
                </a:r>
                <a:r>
                  <a:rPr lang="en-US" sz="2250" dirty="0"/>
                  <a:t>linear component.</a:t>
                </a:r>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59" t="-824" r="-6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18</a:t>
            </a:fld>
            <a:endParaRPr lang="en-US"/>
          </a:p>
        </p:txBody>
      </p:sp>
    </p:spTree>
    <p:extLst>
      <p:ext uri="{BB962C8B-B14F-4D97-AF65-F5344CB8AC3E}">
        <p14:creationId xmlns:p14="http://schemas.microsoft.com/office/powerpoint/2010/main" val="4054243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5974080" cy="5176066"/>
              </a:xfrm>
            </p:spPr>
            <p:txBody>
              <a:bodyPr>
                <a:normAutofit/>
              </a:bodyPr>
              <a:lstStyle/>
              <a:p>
                <a:pPr marL="0" indent="0">
                  <a:buNone/>
                </a:pPr>
                <a:r>
                  <a:rPr lang="en-US" sz="2200" dirty="0"/>
                  <a:t>Following figure depicts linear component. It is interesting that 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X</a:t>
                </a:r>
                <a:r>
                  <a:rPr lang="en-US" sz="2200" dirty="0"/>
                  <a:t>,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can be defined as output probability vector </a:t>
                </a:r>
                <a:r>
                  <a:rPr lang="en-US" sz="2200" b="1" i="1" dirty="0"/>
                  <a:t>p</a:t>
                </a:r>
                <a:r>
                  <a:rPr lang="en-US" sz="2200" dirty="0"/>
                  <a:t> = (</a:t>
                </a:r>
                <a:r>
                  <a:rPr lang="en-US" sz="2200" i="1" dirty="0"/>
                  <a:t>p</a:t>
                </a:r>
                <a:r>
                  <a:rPr lang="en-US" sz="2200" baseline="-25000" dirty="0"/>
                  <a:t>1</a:t>
                </a:r>
                <a:r>
                  <a:rPr lang="en-US" sz="2200" dirty="0"/>
                  <a:t>, </a:t>
                </a:r>
                <a:r>
                  <a:rPr lang="en-US" sz="2200" i="1" dirty="0"/>
                  <a:t>p</a:t>
                </a:r>
                <a:r>
                  <a:rPr lang="en-US" sz="2200" baseline="-25000" dirty="0"/>
                  <a:t>2</a:t>
                </a:r>
                <a:r>
                  <a:rPr lang="en-US" sz="2200" dirty="0"/>
                  <a:t>,…, </a:t>
                </a:r>
                <a:r>
                  <a:rPr lang="en-US" sz="2200" i="1" dirty="0" err="1"/>
                  <a:t>p</a:t>
                </a:r>
                <a:r>
                  <a:rPr lang="en-US" sz="2200" baseline="-25000" dirty="0" err="1"/>
                  <a:t>|Ω</a:t>
                </a:r>
                <a:r>
                  <a:rPr lang="en-US" sz="2200" baseline="-25000" dirty="0"/>
                  <a:t>|</a:t>
                </a:r>
                <a:r>
                  <a:rPr lang="en-US" sz="2200" dirty="0"/>
                  <a:t>)</a:t>
                </a:r>
                <a:r>
                  <a:rPr lang="en-US" sz="2200" i="1" baseline="30000" dirty="0"/>
                  <a:t>T</a:t>
                </a:r>
                <a:r>
                  <a:rPr lang="en-US" sz="2200" dirty="0"/>
                  <a:t>. If the </a:t>
                </a:r>
                <a:r>
                  <a:rPr lang="en-US" sz="2200" i="1" dirty="0" err="1"/>
                  <a:t>i</a:t>
                </a:r>
                <a:r>
                  <a:rPr lang="en-US" sz="2200" baseline="30000" dirty="0" err="1"/>
                  <a:t>th</a:t>
                </a:r>
                <a:r>
                  <a:rPr lang="en-US" sz="2200" dirty="0"/>
                  <a:t> token is issued, its probability </a:t>
                </a:r>
                <a:r>
                  <a:rPr lang="en-US" sz="2200" i="1" dirty="0" err="1"/>
                  <a:t>p</a:t>
                </a:r>
                <a:r>
                  <a:rPr lang="en-US" sz="2200" i="1" baseline="-25000" dirty="0" err="1"/>
                  <a:t>t</a:t>
                </a:r>
                <a:r>
                  <a:rPr lang="en-US" sz="2200" dirty="0"/>
                  <a:t> is 1 and other probabilities are 0.</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r>
                            <a:rPr lang="en-US" sz="2200" b="1" i="1">
                              <a:latin typeface="Cambria Math" panose="02040503050406030204" pitchFamily="18" charset="0"/>
                            </a:rPr>
                            <m:t>𝑿</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d>
                                    <m:dPr>
                                      <m:begChr m:val="|"/>
                                      <m:endChr m:val="|"/>
                                      <m:ctrlPr>
                                        <a:rPr lang="en-US" sz="2200" i="1">
                                          <a:latin typeface="Cambria Math" panose="02040503050406030204" pitchFamily="18" charset="0"/>
                                        </a:rPr>
                                      </m:ctrlPr>
                                    </m:dPr>
                                    <m:e>
                                      <m:r>
                                        <m:rPr>
                                          <m:sty m:val="p"/>
                                        </m:rPr>
                                        <a:rPr lang="en-US" sz="2200">
                                          <a:latin typeface="Cambria Math" panose="02040503050406030204" pitchFamily="18" charset="0"/>
                                        </a:rPr>
                                        <m:t>Ω</m:t>
                                      </m:r>
                                    </m:e>
                                  </m:d>
                                </m:sub>
                              </m:sSub>
                            </m:e>
                          </m:d>
                        </m:e>
                        <m:sup>
                          <m:r>
                            <a:rPr lang="en-US" sz="2200" i="1">
                              <a:latin typeface="Cambria Math" panose="02040503050406030204" pitchFamily="18" charset="0"/>
                            </a:rPr>
                            <m:t>𝑇</m:t>
                          </m:r>
                        </m:sup>
                      </m:sSup>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5974080" cy="5176066"/>
              </a:xfrm>
              <a:blipFill>
                <a:blip r:embed="rId2"/>
                <a:stretch>
                  <a:fillRect l="-1327" t="-824" r="-13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31" y="778472"/>
            <a:ext cx="5944429" cy="5721513"/>
          </a:xfrm>
          <a:prstGeom prst="rect">
            <a:avLst/>
          </a:prstGeom>
        </p:spPr>
      </p:pic>
      <p:sp>
        <p:nvSpPr>
          <p:cNvPr id="8" name="Rectangle 7"/>
          <p:cNvSpPr/>
          <p:nvPr/>
        </p:nvSpPr>
        <p:spPr>
          <a:xfrm>
            <a:off x="2077721" y="5321024"/>
            <a:ext cx="3967479" cy="769441"/>
          </a:xfrm>
          <a:prstGeom prst="rect">
            <a:avLst/>
          </a:prstGeom>
        </p:spPr>
        <p:txBody>
          <a:bodyPr wrap="square">
            <a:spAutoFit/>
          </a:bodyPr>
          <a:lstStyle/>
          <a:p>
            <a:pPr algn="r"/>
            <a:r>
              <a:rPr lang="en-US" sz="2200" b="1" dirty="0">
                <a:latin typeface="Times New Roman" panose="02020603050405020304" pitchFamily="18" charset="0"/>
                <a:ea typeface="DengXian"/>
              </a:rPr>
              <a:t>Figure 2.3.</a:t>
            </a:r>
            <a:r>
              <a:rPr lang="en-US" sz="2200" dirty="0">
                <a:latin typeface="Times New Roman" panose="02020603050405020304" pitchFamily="18" charset="0"/>
                <a:ea typeface="DengXian"/>
              </a:rPr>
              <a:t> Linear component of encoder-decoder model</a:t>
            </a:r>
            <a:endParaRPr lang="en-US" sz="2200" dirty="0"/>
          </a:p>
        </p:txBody>
      </p:sp>
    </p:spTree>
    <p:extLst>
      <p:ext uri="{BB962C8B-B14F-4D97-AF65-F5344CB8AC3E}">
        <p14:creationId xmlns:p14="http://schemas.microsoft.com/office/powerpoint/2010/main" val="318466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fontScale="77500" lnSpcReduction="20000"/>
          </a:bodyPr>
          <a:lstStyle/>
          <a:p>
            <a:pPr marL="0" indent="0">
              <a:lnSpc>
                <a:spcPct val="120000"/>
              </a:lnSpc>
              <a:buNone/>
            </a:pPr>
            <a:r>
              <a:rPr lang="en-US" dirty="0"/>
              <a:t>Development of transformer is a far progressive step in the long journeys of both generative artificial intelligence (</a:t>
            </a:r>
            <a:r>
              <a:rPr lang="en-US" dirty="0" err="1"/>
              <a:t>GenAI</a:t>
            </a:r>
            <a:r>
              <a:rPr lang="en-US" dirty="0"/>
              <a:t>) and statistical translation machine (STM) with support of deep neural network (DNN), in which STM can be known as interesting result of </a:t>
            </a:r>
            <a:r>
              <a:rPr lang="en-US" dirty="0" err="1"/>
              <a:t>GenAI</a:t>
            </a:r>
            <a:r>
              <a:rPr lang="en-US" dirty="0"/>
              <a:t> because of encoder-decoder mechanism for sequence generation built in transformer. But why is transformer being preeminent in </a:t>
            </a:r>
            <a:r>
              <a:rPr lang="en-US" dirty="0" err="1"/>
              <a:t>GenAI</a:t>
            </a:r>
            <a:r>
              <a:rPr lang="en-US" dirty="0"/>
              <a:t> and STM? Firstly, transformer has a so-called self-attention mechanism that discovers contextual meaning of every token in sequence, which contributes to reduce ambiguousness. Secondly, transformer does not concern ordering of tokens in sequence, which allows to train transformer from many parts of sequences in parallel. Thirdly, the third reason which is result of the two previous reasons is that transformer can be trained from large corpus with high accuracy as well as highly computational performance. Moreover, transformer is implemented by DNN which is one of important and effective approaches in artificial intelligence (AI) in recent time. Although transformer is preeminent because of its good consistency, it is not easily understandable. Therefore, this technical report aims to describe transformer with explanations which are as easily understandable as possible.</a:t>
            </a:r>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950" dirty="0"/>
                  <a:t>Consequently, training encoder-decoder model begins with training linear component FFN(</a:t>
                </a:r>
                <a:r>
                  <a:rPr lang="en-US" sz="1950" b="1" i="1" dirty="0"/>
                  <a:t>y</a:t>
                </a:r>
                <a:r>
                  <a:rPr lang="en-US" sz="1950" i="1" baseline="-25000" dirty="0"/>
                  <a:t>t</a:t>
                </a:r>
                <a:r>
                  <a:rPr lang="en-US" sz="1950" baseline="-25000" dirty="0"/>
                  <a:t>+1</a:t>
                </a:r>
                <a:r>
                  <a:rPr lang="en-US" sz="1950" dirty="0"/>
                  <a:t>) back to training decoder back to training encoder, which follows backpropagation algorithm associated stochastic gradient descent (SGD) method. Concretely, the following </a:t>
                </a:r>
                <a:r>
                  <a:rPr lang="en-US" sz="1950" i="1" dirty="0"/>
                  <a:t>cross-entropy</a:t>
                </a:r>
                <a:r>
                  <a:rPr lang="en-US" sz="1950" dirty="0"/>
                  <a:t> </a:t>
                </a:r>
                <a:r>
                  <a:rPr lang="en-US" sz="1950" i="1" dirty="0"/>
                  <a:t>L</a:t>
                </a:r>
                <a:r>
                  <a:rPr lang="en-US" sz="1950" dirty="0"/>
                  <a:t>(</a:t>
                </a:r>
                <a:r>
                  <a:rPr lang="en-US" sz="1950" b="1" i="1" dirty="0"/>
                  <a:t>p</a:t>
                </a:r>
                <a:r>
                  <a:rPr lang="en-US" sz="1950" dirty="0"/>
                  <a:t> | Θ) is minimized so as to train FFN(</a:t>
                </a:r>
                <a:r>
                  <a:rPr lang="en-US" sz="1950" b="1" i="1" dirty="0"/>
                  <a:t>y</a:t>
                </a:r>
                <a:r>
                  <a:rPr lang="en-US" sz="1950" i="1" baseline="-25000" dirty="0"/>
                  <a:t>t</a:t>
                </a:r>
                <a:r>
                  <a:rPr lang="en-US" sz="1950" baseline="-25000" dirty="0"/>
                  <a:t>+1</a:t>
                </a:r>
                <a:r>
                  <a:rPr lang="en-US" sz="1950" dirty="0"/>
                  <a:t>).</a:t>
                </a:r>
              </a:p>
              <a:p>
                <a:pPr marL="0" indent="0">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r>
                            <m:rPr>
                              <m:sty m:val="p"/>
                            </m:rPr>
                            <a:rPr lang="en-US" sz="1950">
                              <a:latin typeface="Cambria Math" panose="02040503050406030204" pitchFamily="18" charset="0"/>
                            </a:rPr>
                            <m:t>log</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𝑖</m:t>
                                  </m:r>
                                </m:sub>
                              </m:sSub>
                            </m:e>
                          </m:d>
                        </m:e>
                      </m:nary>
                    </m:oMath>
                  </m:oMathPara>
                </a14:m>
                <a:endParaRPr lang="en-US" sz="1950" dirty="0"/>
              </a:p>
              <a:p>
                <a:pPr marL="0" indent="0">
                  <a:buNone/>
                </a:pPr>
                <a:r>
                  <a:rPr lang="en-US" sz="1950" dirty="0"/>
                  <a:t>Where Θ is parameter of FFN(</a:t>
                </a:r>
                <a:r>
                  <a:rPr lang="en-US" sz="1950" b="1" i="1" dirty="0"/>
                  <a:t>y</a:t>
                </a:r>
                <a:r>
                  <a:rPr lang="en-US" sz="1950" i="1" baseline="-25000" dirty="0"/>
                  <a:t>t</a:t>
                </a:r>
                <a:r>
                  <a:rPr lang="en-US" sz="1950" baseline="-25000" dirty="0"/>
                  <a:t>+1</a:t>
                </a:r>
                <a:r>
                  <a:rPr lang="en-US" sz="1950" dirty="0"/>
                  <a:t>) and the vector </a:t>
                </a:r>
                <a:r>
                  <a:rPr lang="en-US" sz="1950" b="1" i="1" dirty="0"/>
                  <a:t>q</a:t>
                </a:r>
                <a:r>
                  <a:rPr lang="en-US" sz="1950" dirty="0"/>
                  <a:t> = (</a:t>
                </a:r>
                <a:r>
                  <a:rPr lang="en-US" sz="1950" i="1" dirty="0"/>
                  <a:t>q</a:t>
                </a:r>
                <a:r>
                  <a:rPr lang="en-US" sz="1950" baseline="-25000" dirty="0"/>
                  <a:t>1</a:t>
                </a:r>
                <a:r>
                  <a:rPr lang="en-US" sz="1950" dirty="0"/>
                  <a:t>, </a:t>
                </a:r>
                <a:r>
                  <a:rPr lang="en-US" sz="1950" i="1" dirty="0"/>
                  <a:t>q</a:t>
                </a:r>
                <a:r>
                  <a:rPr lang="en-US" sz="1950" baseline="-25000" dirty="0"/>
                  <a:t>2</a:t>
                </a:r>
                <a:r>
                  <a:rPr lang="en-US" sz="1950" dirty="0"/>
                  <a:t>,…, </a:t>
                </a:r>
                <a:r>
                  <a:rPr lang="en-US" sz="1950" i="1" dirty="0" err="1"/>
                  <a:t>q</a:t>
                </a:r>
                <a:r>
                  <a:rPr lang="en-US" sz="1950" baseline="-25000" dirty="0" err="1"/>
                  <a:t>|Ω</a:t>
                </a:r>
                <a:r>
                  <a:rPr lang="en-US" sz="1950" baseline="-25000" dirty="0"/>
                  <a:t>|</a:t>
                </a:r>
                <a:r>
                  <a:rPr lang="en-US" sz="1950" dirty="0"/>
                  <a:t>)</a:t>
                </a:r>
                <a:r>
                  <a:rPr lang="en-US" sz="1950" i="1" baseline="30000" dirty="0"/>
                  <a:t>T</a:t>
                </a:r>
                <a:r>
                  <a:rPr lang="en-US" sz="1950" dirty="0"/>
                  <a:t> is binary vector from sample whose each element </a:t>
                </a:r>
                <a:r>
                  <a:rPr lang="en-US" sz="1950" i="1" dirty="0"/>
                  <a:t>q</a:t>
                </a:r>
                <a:r>
                  <a:rPr lang="en-US" sz="1950" i="1" baseline="-25000" dirty="0"/>
                  <a:t>i</a:t>
                </a:r>
                <a:r>
                  <a:rPr lang="en-US" sz="1950" dirty="0"/>
                  <a:t> has binary values {0, 1} indicating whether the </a:t>
                </a:r>
                <a:r>
                  <a:rPr lang="en-US" sz="1950" i="1" dirty="0" err="1"/>
                  <a:t>i</a:t>
                </a:r>
                <a:r>
                  <a:rPr lang="en-US" sz="1950" baseline="30000" dirty="0" err="1"/>
                  <a:t>th</a:t>
                </a:r>
                <a:r>
                  <a:rPr lang="en-US" sz="1950" dirty="0"/>
                  <a:t> token/word exists. For example, give sequence/sentence (“I”, “am”, “a”, “student”)</a:t>
                </a:r>
                <a:r>
                  <a:rPr lang="en-US" sz="1950" i="1" baseline="30000" dirty="0"/>
                  <a:t>T</a:t>
                </a:r>
                <a:r>
                  <a:rPr lang="en-US" sz="1950" dirty="0"/>
                  <a:t>, if there is only one token/word “I” in sample sentence, the binary vector will be </a:t>
                </a:r>
                <a:r>
                  <a:rPr lang="en-US" sz="1950" b="1" i="1" dirty="0"/>
                  <a:t>q</a:t>
                </a:r>
                <a:r>
                  <a:rPr lang="en-US" sz="1950" dirty="0"/>
                  <a:t> = (1, 0, 0, 0)</a:t>
                </a:r>
                <a:r>
                  <a:rPr lang="en-US" sz="1950" i="1" baseline="30000" dirty="0"/>
                  <a:t>T</a:t>
                </a:r>
                <a:r>
                  <a:rPr lang="en-US" sz="1950" dirty="0"/>
                  <a:t>. If three words “I”, “am”, and “student” are mutually existent, the binary vector will be </a:t>
                </a:r>
                <a:r>
                  <a:rPr lang="en-US" sz="1950" b="1" i="1" dirty="0"/>
                  <a:t>q</a:t>
                </a:r>
                <a:r>
                  <a:rPr lang="en-US" sz="1950" dirty="0"/>
                  <a:t> = (1, 1, 0, 1)</a:t>
                </a:r>
                <a:r>
                  <a:rPr lang="en-US" sz="1950" i="1" baseline="30000" dirty="0"/>
                  <a:t>T</a:t>
                </a:r>
                <a:r>
                  <a:rPr lang="en-US" sz="1950" dirty="0"/>
                  <a:t>. When SGD is applied into minimizing the cross-entropy, partial gradient of </a:t>
                </a:r>
                <a:r>
                  <a:rPr lang="en-US" sz="1950" i="1" dirty="0"/>
                  <a:t>L</a:t>
                </a:r>
                <a:r>
                  <a:rPr lang="en-US" sz="1950" dirty="0"/>
                  <a:t>(</a:t>
                </a:r>
                <a:r>
                  <a:rPr lang="en-US" sz="1950" b="1" i="1" dirty="0"/>
                  <a:t>p</a:t>
                </a:r>
                <a:r>
                  <a:rPr lang="en-US" sz="1950" dirty="0"/>
                  <a:t> | Θ) with regard to </a:t>
                </a:r>
                <a:r>
                  <a:rPr lang="en-US" sz="1950" i="1" dirty="0" err="1"/>
                  <a:t>w</a:t>
                </a:r>
                <a:r>
                  <a:rPr lang="en-US" sz="1950" i="1" baseline="-25000" dirty="0" err="1"/>
                  <a:t>j</a:t>
                </a:r>
                <a:r>
                  <a:rPr lang="en-US" sz="1950" dirty="0"/>
                  <a:t> is:</a:t>
                </a:r>
              </a:p>
              <a:p>
                <a:pPr marL="0" indent="0">
                  <a:buNone/>
                </a:pPr>
                <a14:m>
                  <m:oMathPara xmlns:m="http://schemas.openxmlformats.org/officeDocument/2006/math">
                    <m:oMathParaPr>
                      <m:jc m:val="centerGroup"/>
                    </m:oMathParaPr>
                    <m:oMath xmlns:m="http://schemas.openxmlformats.org/officeDocument/2006/math">
                      <m:f>
                        <m:fPr>
                          <m:ctrlPr>
                            <a:rPr lang="en-US" sz="1950" i="1">
                              <a:latin typeface="Cambria Math" panose="02040503050406030204" pitchFamily="18" charset="0"/>
                            </a:rPr>
                          </m:ctrlPr>
                        </m:fPr>
                        <m:num>
                          <m:r>
                            <a:rPr lang="en-US" sz="1950" i="1">
                              <a:latin typeface="Cambria Math" panose="02040503050406030204" pitchFamily="18" charset="0"/>
                            </a:rPr>
                            <m:t>𝜕</m:t>
                          </m:r>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num>
                        <m:den>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𝑤</m:t>
                              </m:r>
                            </m:e>
                            <m:sub>
                              <m:r>
                                <a:rPr lang="en-US" sz="1950" i="1">
                                  <a:latin typeface="Cambria Math" panose="02040503050406030204" pitchFamily="18" charset="0"/>
                                </a:rPr>
                                <m:t>𝑗</m:t>
                              </m:r>
                            </m:sub>
                          </m:sSub>
                        </m:den>
                      </m:f>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𝑗</m:t>
                                  </m:r>
                                </m:sub>
                              </m:sSub>
                            </m:e>
                          </m:d>
                        </m:e>
                      </m:nary>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d>
                        <m:dPr>
                          <m:begChr m:val="{"/>
                          <m:endChr m:val=""/>
                          <m:ctrlPr>
                            <a:rPr lang="en-US" sz="1950" i="1">
                              <a:latin typeface="Cambria Math" panose="02040503050406030204" pitchFamily="18" charset="0"/>
                            </a:rPr>
                          </m:ctrlPr>
                        </m:dPr>
                        <m:e>
                          <m:m>
                            <m:mPr>
                              <m:mcs>
                                <m:mc>
                                  <m:mcPr>
                                    <m:count m:val="1"/>
                                    <m:mcJc m:val="center"/>
                                  </m:mcPr>
                                </m:mc>
                              </m:mcs>
                              <m:ctrlPr>
                                <a:rPr lang="en-US" sz="1950" i="1">
                                  <a:latin typeface="Cambria Math" panose="02040503050406030204" pitchFamily="18" charset="0"/>
                                </a:rPr>
                              </m:ctrlPr>
                            </m:mPr>
                            <m:mr>
                              <m:e>
                                <m:r>
                                  <a:rPr lang="en-US" sz="1950" i="1">
                                    <a:latin typeface="Cambria Math" panose="02040503050406030204" pitchFamily="18" charset="0"/>
                                  </a:rPr>
                                  <m:t>1 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r>
                              <m:e>
                                <m:r>
                                  <a:rPr lang="en-US" sz="1950" i="1">
                                    <a:latin typeface="Cambria Math" panose="02040503050406030204" pitchFamily="18" charset="0"/>
                                  </a:rPr>
                                  <m:t>0 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
                        </m:e>
                      </m:d>
                    </m:oMath>
                  </m:oMathPara>
                </a14:m>
                <a:endParaRPr lang="en-US" sz="1950" dirty="0"/>
              </a:p>
              <a:p>
                <a:pPr marL="0" indent="0">
                  <a:buNone/>
                </a:pPr>
                <a:endParaRPr lang="en-US" sz="19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07"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342427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1700" dirty="0"/>
                  <a:t>Proof,</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𝑑</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𝑑</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oMath>
                  </m:oMathPara>
                </a14:m>
                <a:endParaRPr lang="en-US" sz="1700" dirty="0"/>
              </a:p>
              <a:p>
                <a:pPr marL="0" indent="0">
                  <a:buNone/>
                </a:pPr>
                <a:r>
                  <a:rPr lang="en-US" sz="1700" dirty="0"/>
                  <a:t>Due to:</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d>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oMath>
                  </m:oMathPara>
                </a14:m>
                <a:endParaRPr lang="en-US" sz="1700" dirty="0"/>
              </a:p>
              <a:p>
                <a:pPr marL="0" indent="0">
                  <a:buNone/>
                </a:pPr>
                <a:r>
                  <a:rPr lang="en-US" sz="170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e>
                      </m:nary>
                      <m:r>
                        <a:rPr lang="en-US" sz="1700" i="1">
                          <a:latin typeface="Cambria Math" panose="02040503050406030204" pitchFamily="18" charset="0"/>
                        </a:rPr>
                        <m:t>∎</m:t>
                      </m:r>
                    </m:oMath>
                  </m:oMathPara>
                </a14:m>
                <a:endParaRPr lang="en-US" sz="1700" dirty="0"/>
              </a:p>
              <a:p>
                <a:pPr marL="0" indent="0">
                  <a:buNone/>
                </a:pPr>
                <a:r>
                  <a:rPr lang="en-US" sz="1700" dirty="0"/>
                  <a:t>So that gradient of </a:t>
                </a:r>
                <a:r>
                  <a:rPr lang="en-US" sz="1700" i="1" dirty="0"/>
                  <a:t>L</a:t>
                </a:r>
                <a:r>
                  <a:rPr lang="en-US" sz="1700" dirty="0"/>
                  <a:t>(</a:t>
                </a:r>
                <a:r>
                  <a:rPr lang="en-US" sz="1700" b="1" i="1" dirty="0"/>
                  <a:t>p</a:t>
                </a:r>
                <a:r>
                  <a:rPr lang="en-US" sz="1700" dirty="0"/>
                  <a:t> | Θ) with regard to </a:t>
                </a:r>
                <a:r>
                  <a:rPr lang="en-US" sz="1700" b="1" i="1" dirty="0"/>
                  <a:t>w</a:t>
                </a:r>
                <a:r>
                  <a:rPr lang="en-US" sz="1700" dirty="0"/>
                  <a:t> is:</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den>
                              </m:f>
                            </m:e>
                          </m:d>
                        </m:e>
                        <m:sup>
                          <m:r>
                            <a:rPr lang="en-US" sz="1700" i="1">
                              <a:latin typeface="Cambria Math" panose="02040503050406030204" pitchFamily="18" charset="0"/>
                            </a:rPr>
                            <m:t>𝑇</m:t>
                          </m:r>
                        </m:sup>
                      </m:sSup>
                    </m:oMath>
                  </m:oMathPara>
                </a14:m>
                <a:endParaRPr lang="en-US" sz="1700" dirty="0"/>
              </a:p>
              <a:p>
                <a:pPr marL="0" indent="0">
                  <a:buNone/>
                </a:pPr>
                <a:r>
                  <a:rPr lang="en-US" sz="170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Θ</m:t>
                      </m:r>
                      <m:r>
                        <a:rPr lang="en-US" sz="1700" i="1">
                          <a:latin typeface="Cambria Math" panose="02040503050406030204" pitchFamily="18" charset="0"/>
                        </a:rPr>
                        <m:t>=</m:t>
                      </m:r>
                      <m:r>
                        <m:rPr>
                          <m:sty m:val="p"/>
                        </m:rPr>
                        <a:rPr lang="en-US" sz="1700">
                          <a:latin typeface="Cambria Math" panose="02040503050406030204" pitchFamily="18" charset="0"/>
                        </a:rPr>
                        <m:t>Θ</m:t>
                      </m:r>
                      <m:r>
                        <a:rPr lang="en-US" sz="1700" i="1">
                          <a:latin typeface="Cambria Math" panose="02040503050406030204" pitchFamily="18" charset="0"/>
                        </a:rPr>
                        <m:t>−</m:t>
                      </m:r>
                      <m:r>
                        <a:rPr lang="en-US" sz="1700" i="1">
                          <a:latin typeface="Cambria Math" panose="02040503050406030204" pitchFamily="18" charset="0"/>
                        </a:rPr>
                        <m:t>𝛾</m:t>
                      </m:r>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oMath>
                  </m:oMathPara>
                </a14:m>
                <a:endParaRPr lang="en-US" sz="1700" dirty="0"/>
              </a:p>
              <a:p>
                <a:pPr marL="0" indent="0">
                  <a:buNone/>
                </a:pPr>
                <a:r>
                  <a:rPr lang="en-US" sz="1700" dirty="0"/>
                  <a:t>Where </a:t>
                </a:r>
                <a:r>
                  <a:rPr lang="en-US" sz="1700" i="1" dirty="0"/>
                  <a:t>γ</a:t>
                </a:r>
                <a:r>
                  <a:rPr lang="en-US" sz="1700" dirty="0"/>
                  <a:t> (0 &lt; </a:t>
                </a:r>
                <a:r>
                  <a:rPr lang="en-US" sz="1700" i="1" dirty="0"/>
                  <a:t>γ</a:t>
                </a:r>
                <a:r>
                  <a:rPr lang="en-US" sz="1700" dirty="0"/>
                  <a:t> ≤ 1) is </a:t>
                </a:r>
                <a:r>
                  <a:rPr lang="en-US" sz="1700" i="1" dirty="0"/>
                  <a:t>learning rate</a:t>
                </a:r>
                <a:r>
                  <a:rPr lang="en-US" sz="1700" dirty="0"/>
                  <a:t>. Please pay attention that ordering of source tokens is set from the end token back to the beginning token so that null tokens specified by zero vectors are always in the opening of sequence.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304" t="-236" r="-355"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311397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050" dirty="0"/>
                  <a:t>When encoder-decoder model is developed, context vector </a:t>
                </a:r>
                <a:r>
                  <a:rPr lang="en-US" sz="2050" b="1" i="1" dirty="0"/>
                  <a:t>a</a:t>
                </a:r>
                <a:r>
                  <a:rPr lang="en-US" sz="2050" dirty="0"/>
                  <a:t> becomes a so-called </a:t>
                </a:r>
                <a:r>
                  <a:rPr lang="en-US" sz="2050" i="1" dirty="0"/>
                  <a:t>attention</a:t>
                </a:r>
                <a:r>
                  <a:rPr lang="en-US" sz="2050" dirty="0"/>
                  <a:t>. The main difference between context vector and attention vector is that attention vector is calculated dynamically (customized) for each decoder state. Moreover, that context vector has fixed length restricts its prospect. Anyhow, attention mechanism fosters target sequence to pay attention to source sequence. In general, attention of a decoder state (token) is weighted sum of all encoder states (tokens) with regard to such decoder state. Suppose encoder RNN is denoted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
                            <m:sSubPr>
                              <m:ctrlPr>
                                <a:rPr lang="en-US" sz="2050" i="1">
                                  <a:latin typeface="Cambria Math" panose="02040503050406030204" pitchFamily="18" charset="0"/>
                                </a:rPr>
                              </m:ctrlPr>
                            </m:sSubPr>
                            <m:e>
                              <m:r>
                                <a:rPr lang="en-US" sz="2050" b="1" i="1">
                                  <a:latin typeface="Cambria Math" panose="02040503050406030204" pitchFamily="18" charset="0"/>
                                </a:rPr>
                                <m:t>𝒙</m:t>
                              </m:r>
                            </m:e>
                            <m:sub>
                              <m:r>
                                <a:rPr lang="en-US" sz="2050" i="1">
                                  <a:latin typeface="Cambria Math" panose="02040503050406030204" pitchFamily="18" charset="0"/>
                                </a:rPr>
                                <m:t>𝑡</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𝑼</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e>
                      </m:d>
                    </m:oMath>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e>
                      </m:d>
                    </m:oMath>
                  </m:oMathPara>
                </a14:m>
                <a:endParaRPr lang="en-US" sz="2050" dirty="0"/>
              </a:p>
              <a:p>
                <a:pPr marL="0" indent="0">
                  <a:buNone/>
                </a:pPr>
                <a:r>
                  <a:rPr lang="en-US" sz="2050" dirty="0"/>
                  <a:t>For convenience, let </a:t>
                </a:r>
                <a:r>
                  <a:rPr lang="en-US" sz="2050" b="1" i="1" dirty="0"/>
                  <a:t>s</a:t>
                </a:r>
                <a:r>
                  <a:rPr lang="en-US" sz="2050" baseline="-25000" dirty="0"/>
                  <a:t>1</a:t>
                </a:r>
                <a:r>
                  <a:rPr lang="en-US" sz="2050" dirty="0"/>
                  <a:t>, </a:t>
                </a:r>
                <a:r>
                  <a:rPr lang="en-US" sz="2050" b="1" i="1" dirty="0"/>
                  <a:t>s</a:t>
                </a:r>
                <a:r>
                  <a:rPr lang="en-US" sz="2050" baseline="-25000" dirty="0"/>
                  <a:t>2</a:t>
                </a:r>
                <a:r>
                  <a:rPr lang="en-US" sz="2050" dirty="0"/>
                  <a:t>,…, </a:t>
                </a:r>
                <a:r>
                  <a:rPr lang="en-US" sz="2050" b="1" i="1" dirty="0" err="1"/>
                  <a:t>s</a:t>
                </a:r>
                <a:r>
                  <a:rPr lang="en-US" sz="2050" i="1" baseline="-25000" dirty="0" err="1"/>
                  <a:t>m</a:t>
                </a:r>
                <a:r>
                  <a:rPr lang="en-US" sz="2050" dirty="0"/>
                  <a:t> denote </a:t>
                </a:r>
                <a:r>
                  <a:rPr lang="en-US" sz="2050" i="1" dirty="0"/>
                  <a:t>m</a:t>
                </a:r>
                <a:r>
                  <a:rPr lang="en-US" sz="2050" dirty="0"/>
                  <a:t> outputs of encoder such that: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50" i="1">
                              <a:latin typeface="Cambria Math" panose="02040503050406030204" pitchFamily="18" charset="0"/>
                            </a:rPr>
                          </m:ctrlPr>
                        </m:mP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1</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2</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2</m:t>
                                </m:r>
                              </m:sub>
                              <m:sup>
                                <m:r>
                                  <m:rPr>
                                    <m:sty m:val="p"/>
                                  </m:rPr>
                                  <a:rPr lang="en-US" sz="2050">
                                    <a:latin typeface="Cambria Math" panose="02040503050406030204" pitchFamily="18" charset="0"/>
                                  </a:rPr>
                                  <m:t>encoder</m:t>
                                </m:r>
                              </m:sup>
                            </m:sSubSup>
                          </m:e>
                        </m:mr>
                        <m:mr>
                          <m:e>
                            <m:r>
                              <a:rPr lang="en-US" sz="2050" i="1">
                                <a:latin typeface="Cambria Math" panose="02040503050406030204" pitchFamily="18" charset="0"/>
                              </a:rPr>
                              <m:t>⋮</m:t>
                            </m:r>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𝑚</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𝑚</m:t>
                                </m:r>
                              </m:sub>
                              <m:sup>
                                <m:r>
                                  <m:rPr>
                                    <m:sty m:val="p"/>
                                  </m:rPr>
                                  <a:rPr lang="en-US" sz="2050">
                                    <a:latin typeface="Cambria Math" panose="02040503050406030204" pitchFamily="18" charset="0"/>
                                  </a:rPr>
                                  <m:t>encoder</m:t>
                                </m:r>
                              </m:sup>
                            </m:sSubSup>
                          </m:e>
                        </m:mr>
                      </m:m>
                    </m:oMath>
                  </m:oMathPara>
                </a14:m>
                <a:endParaRPr lang="en-US" sz="2050" dirty="0" smtClean="0"/>
              </a:p>
              <a:p>
                <a:pPr marL="0" indent="0">
                  <a:buNone/>
                </a:pPr>
                <a:r>
                  <a:rPr lang="en-US" sz="2050" dirty="0"/>
                  <a:t>Let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be score of encoder output </a:t>
                </a:r>
                <a:r>
                  <a:rPr lang="en-US" sz="2050" b="1" i="1" dirty="0" err="1"/>
                  <a:t>s</a:t>
                </a:r>
                <a:r>
                  <a:rPr lang="en-US" sz="2050" i="1" baseline="-25000" dirty="0" err="1"/>
                  <a:t>i</a:t>
                </a:r>
                <a:r>
                  <a:rPr lang="en-US" sz="2050" dirty="0"/>
                  <a:t> and decoder hidden </a:t>
                </a:r>
                <a:r>
                  <a:rPr lang="en-US" sz="2050" b="1" i="1" dirty="0" err="1"/>
                  <a:t>h</a:t>
                </a:r>
                <a:r>
                  <a:rPr lang="en-US" sz="2050" i="1" baseline="-25000" dirty="0" err="1"/>
                  <a:t>t</a:t>
                </a:r>
                <a:r>
                  <a:rPr lang="en-US" sz="2050" dirty="0"/>
                  <a:t> where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measures how much the </a:t>
                </a:r>
                <a:r>
                  <a:rPr lang="en-US" sz="2050" i="1" dirty="0" err="1"/>
                  <a:t>i</a:t>
                </a:r>
                <a:r>
                  <a:rPr lang="en-US" sz="2050" baseline="30000" dirty="0" err="1"/>
                  <a:t>th</a:t>
                </a:r>
                <a:r>
                  <a:rPr lang="en-US" sz="2050" dirty="0"/>
                  <a:t> token of source sequence modeled by encoder is close to the </a:t>
                </a:r>
                <a:r>
                  <a:rPr lang="en-US" sz="2050" i="1" dirty="0" err="1"/>
                  <a:t>t</a:t>
                </a:r>
                <a:r>
                  <a:rPr lang="en-US" sz="2050" baseline="30000" dirty="0" err="1"/>
                  <a:t>th</a:t>
                </a:r>
                <a:r>
                  <a:rPr lang="en-US" sz="2050" dirty="0"/>
                  <a:t> token of target sequence modeled by decoder.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08" t="-824"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2777992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150" dirty="0"/>
                  <a:t>As usual, </a:t>
                </a:r>
                <a:r>
                  <a:rPr lang="en-US" sz="2150" dirty="0" smtClean="0"/>
                  <a:t>the score </a:t>
                </a:r>
                <a:r>
                  <a:rPr lang="en-US" sz="2150" dirty="0"/>
                  <a:t>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a:t>
                </a:r>
                <a:r>
                  <a:rPr lang="en-US" sz="2150" dirty="0" smtClean="0"/>
                  <a:t>denoted score(</a:t>
                </a:r>
                <a:r>
                  <a:rPr lang="en-US" sz="2150" b="1" i="1" dirty="0" err="1" smtClean="0"/>
                  <a:t>s</a:t>
                </a:r>
                <a:r>
                  <a:rPr lang="en-US" sz="2150" i="1" baseline="-25000" dirty="0" err="1" smtClean="0"/>
                  <a:t>i</a:t>
                </a:r>
                <a:r>
                  <a:rPr lang="en-US" sz="2150" dirty="0"/>
                  <a:t>, </a:t>
                </a:r>
                <a:r>
                  <a:rPr lang="en-US" sz="2150" b="1" i="1" dirty="0" err="1"/>
                  <a:t>h</a:t>
                </a:r>
                <a:r>
                  <a:rPr lang="en-US" sz="2150" i="1" baseline="-25000" dirty="0" err="1"/>
                  <a:t>t</a:t>
                </a:r>
                <a:r>
                  <a:rPr lang="en-US" sz="2150" dirty="0"/>
                  <a:t>) is defined as dot product of </a:t>
                </a:r>
                <a:r>
                  <a:rPr lang="en-US" sz="2150" b="1" i="1" dirty="0" err="1"/>
                  <a:t>s</a:t>
                </a:r>
                <a:r>
                  <a:rPr lang="en-US" sz="2150" i="1" baseline="-25000" dirty="0" err="1"/>
                  <a:t>i</a:t>
                </a:r>
                <a:r>
                  <a:rPr lang="en-US" sz="2150" dirty="0"/>
                  <a:t> and </a:t>
                </a:r>
                <a:r>
                  <a:rPr lang="en-US" sz="2150" b="1" i="1" dirty="0" err="1"/>
                  <a:t>h</a:t>
                </a:r>
                <a:r>
                  <a:rPr lang="en-US" sz="2150" i="1" baseline="-25000" dirty="0" err="1"/>
                  <a:t>t</a:t>
                </a:r>
                <a:r>
                  <a:rPr lang="en-US" sz="2150" dirty="0"/>
                  <a:t>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sSubSup>
                        <m:sSubSupPr>
                          <m:ctrlPr>
                            <a:rPr lang="en-US" sz="2150" i="1">
                              <a:latin typeface="Cambria Math" panose="02040503050406030204" pitchFamily="18" charset="0"/>
                            </a:rPr>
                          </m:ctrlPr>
                        </m:sSubSupPr>
                        <m:e>
                          <m:r>
                            <a:rPr lang="en-US" sz="2150" b="1" i="1">
                              <a:latin typeface="Cambria Math" panose="02040503050406030204" pitchFamily="18" charset="0"/>
                            </a:rPr>
                            <m:t>𝒔</m:t>
                          </m:r>
                        </m:e>
                        <m:sub>
                          <m:r>
                            <a:rPr lang="en-US" sz="2150" i="1">
                              <a:latin typeface="Cambria Math" panose="02040503050406030204" pitchFamily="18" charset="0"/>
                            </a:rPr>
                            <m:t>𝑖</m:t>
                          </m:r>
                        </m:sub>
                        <m:sup>
                          <m:r>
                            <a:rPr lang="en-US" sz="2150" i="1">
                              <a:latin typeface="Cambria Math" panose="02040503050406030204" pitchFamily="18" charset="0"/>
                            </a:rPr>
                            <m:t>𝑇</m:t>
                          </m:r>
                        </m:sup>
                      </m:sSubSup>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oMath>
                  </m:oMathPara>
                </a14:m>
                <a:endParaRPr lang="en-US" sz="2150" dirty="0"/>
              </a:p>
              <a:p>
                <a:pPr marL="0" indent="0">
                  <a:buNone/>
                </a:pPr>
                <a:r>
                  <a:rPr lang="en-US" sz="2150" dirty="0"/>
                  <a:t>Where decoder hidden </a:t>
                </a:r>
                <a:r>
                  <a:rPr lang="en-US" sz="2150" b="1" i="1" dirty="0" err="1"/>
                  <a:t>h</a:t>
                </a:r>
                <a:r>
                  <a:rPr lang="en-US" sz="2150" i="1" baseline="-25000" dirty="0" err="1"/>
                  <a:t>t</a:t>
                </a:r>
                <a:r>
                  <a:rPr lang="en-US" sz="2150" dirty="0"/>
                  <a:t> is:</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𝒉</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𝑾</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𝒚</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𝑼</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𝒃</m:t>
                              </m:r>
                            </m:e>
                            <m:sub>
                              <m:r>
                                <a:rPr lang="en-US" sz="2150" b="1" i="1">
                                  <a:latin typeface="Cambria Math" panose="02040503050406030204" pitchFamily="18" charset="0"/>
                                </a:rPr>
                                <m:t>𝒉</m:t>
                              </m:r>
                            </m:sub>
                          </m:sSub>
                        </m:e>
                      </m:d>
                    </m:oMath>
                  </m:oMathPara>
                </a14:m>
                <a:endParaRPr lang="en-US" sz="2150" dirty="0"/>
              </a:p>
              <a:p>
                <a:pPr marL="0" indent="0">
                  <a:buNone/>
                </a:pPr>
                <a:r>
                  <a:rPr lang="en-US" sz="2150" dirty="0"/>
                  <a:t>Let weight(</a:t>
                </a:r>
                <a:r>
                  <a:rPr lang="en-US" sz="2150" b="1" i="1" dirty="0" err="1"/>
                  <a:t>s</a:t>
                </a:r>
                <a:r>
                  <a:rPr lang="en-US" sz="2150" i="1" baseline="-25000" dirty="0" err="1"/>
                  <a:t>i</a:t>
                </a:r>
                <a:r>
                  <a:rPr lang="en-US" sz="2150" dirty="0"/>
                  <a:t>, </a:t>
                </a:r>
                <a:r>
                  <a:rPr lang="en-US" sz="2150" b="1" i="1" dirty="0" err="1"/>
                  <a:t>h</a:t>
                </a:r>
                <a:r>
                  <a:rPr lang="en-US" sz="2150" i="1" baseline="-25000" dirty="0" err="1"/>
                  <a:t>t</a:t>
                </a:r>
                <a:r>
                  <a:rPr lang="en-US" sz="2150" dirty="0"/>
                  <a:t>) be weight 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over </a:t>
                </a:r>
                <a:r>
                  <a:rPr lang="en-US" sz="2150" i="1" dirty="0"/>
                  <a:t>m</a:t>
                </a:r>
                <a:r>
                  <a:rPr lang="en-US" sz="2150" dirty="0"/>
                  <a:t> states of encoder, which is calculated based on soft-max function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f>
                        <m:fPr>
                          <m:ctrlPr>
                            <a:rPr lang="en-US" sz="2150" i="1">
                              <a:latin typeface="Cambria Math" panose="02040503050406030204" pitchFamily="18" charset="0"/>
                            </a:rPr>
                          </m:ctrlPr>
                        </m:fPr>
                        <m:num>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num>
                        <m:den>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𝑗</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e>
                          </m:nary>
                        </m:den>
                      </m:f>
                    </m:oMath>
                  </m:oMathPara>
                </a14:m>
                <a:endParaRPr lang="en-US" sz="2150" dirty="0"/>
              </a:p>
              <a:p>
                <a:pPr marL="0" indent="0">
                  <a:buNone/>
                </a:pPr>
                <a:r>
                  <a:rPr lang="en-US" sz="2150" dirty="0"/>
                  <a:t>As a result, let </a:t>
                </a:r>
                <a:r>
                  <a:rPr lang="en-US" sz="2150" b="1" i="1" dirty="0"/>
                  <a:t>a</a:t>
                </a:r>
                <a:r>
                  <a:rPr lang="en-US" sz="2150" i="1" baseline="-25000" dirty="0"/>
                  <a:t>t</a:t>
                </a:r>
                <a:r>
                  <a:rPr lang="en-US" sz="2150" dirty="0"/>
                  <a:t> be attention of source sequence </a:t>
                </a:r>
                <a:r>
                  <a:rPr lang="en-US" sz="2150" b="1" i="1" dirty="0"/>
                  <a:t>X</a:t>
                </a:r>
                <a:r>
                  <a:rPr lang="en-US" sz="2150" dirty="0"/>
                  <a:t> = (</a:t>
                </a:r>
                <a:r>
                  <a:rPr lang="en-US" sz="2150" b="1" i="1" dirty="0"/>
                  <a:t>x</a:t>
                </a:r>
                <a:r>
                  <a:rPr lang="en-US" sz="2150" baseline="-25000" dirty="0"/>
                  <a:t>1</a:t>
                </a:r>
                <a:r>
                  <a:rPr lang="en-US" sz="2150" dirty="0"/>
                  <a:t>, </a:t>
                </a:r>
                <a:r>
                  <a:rPr lang="en-US" sz="2150" b="1" i="1" dirty="0"/>
                  <a:t>x</a:t>
                </a:r>
                <a:r>
                  <a:rPr lang="en-US" sz="2150" baseline="-25000" dirty="0"/>
                  <a:t>2</a:t>
                </a:r>
                <a:r>
                  <a:rPr lang="en-US" sz="2150" dirty="0"/>
                  <a:t>,…, </a:t>
                </a:r>
                <a:r>
                  <a:rPr lang="en-US" sz="2150" b="1" i="1" dirty="0" err="1"/>
                  <a:t>x</a:t>
                </a:r>
                <a:r>
                  <a:rPr lang="en-US" sz="2150" i="1" baseline="-25000" dirty="0" err="1"/>
                  <a:t>n</a:t>
                </a:r>
                <a:r>
                  <a:rPr lang="en-US" sz="2150" dirty="0"/>
                  <a:t>)</a:t>
                </a:r>
                <a:r>
                  <a:rPr lang="en-US" sz="2150" i="1" baseline="30000" dirty="0"/>
                  <a:t>T</a:t>
                </a:r>
                <a:r>
                  <a:rPr lang="en-US" sz="2150" dirty="0"/>
                  <a:t> with regard to the </a:t>
                </a:r>
                <a:r>
                  <a:rPr lang="en-US" sz="2150" i="1" dirty="0" err="1"/>
                  <a:t>t</a:t>
                </a:r>
                <a:r>
                  <a:rPr lang="en-US" sz="2150" baseline="30000" dirty="0" err="1"/>
                  <a:t>th</a:t>
                </a:r>
                <a:r>
                  <a:rPr lang="en-US" sz="2150" dirty="0"/>
                  <a:t> token of target sequence </a:t>
                </a:r>
                <a:r>
                  <a:rPr lang="en-US" sz="2150" b="1" i="1" dirty="0"/>
                  <a:t>Y</a:t>
                </a:r>
                <a:r>
                  <a:rPr lang="en-US" sz="2150" dirty="0"/>
                  <a:t> = (</a:t>
                </a:r>
                <a:r>
                  <a:rPr lang="en-US" sz="2150" b="1" i="1" dirty="0"/>
                  <a:t>y</a:t>
                </a:r>
                <a:r>
                  <a:rPr lang="en-US" sz="2150" baseline="-25000" dirty="0"/>
                  <a:t>1</a:t>
                </a:r>
                <a:r>
                  <a:rPr lang="en-US" sz="2150" dirty="0"/>
                  <a:t>, </a:t>
                </a:r>
                <a:r>
                  <a:rPr lang="en-US" sz="2150" b="1" i="1" dirty="0"/>
                  <a:t>y</a:t>
                </a:r>
                <a:r>
                  <a:rPr lang="en-US" sz="2150" baseline="-25000" dirty="0"/>
                  <a:t>2</a:t>
                </a:r>
                <a:r>
                  <a:rPr lang="en-US" sz="2150" dirty="0"/>
                  <a:t>,…, </a:t>
                </a:r>
                <a:r>
                  <a:rPr lang="en-US" sz="2150" b="1" i="1" dirty="0" err="1"/>
                  <a:t>y</a:t>
                </a:r>
                <a:r>
                  <a:rPr lang="en-US" sz="2150" i="1" baseline="-25000" dirty="0" err="1"/>
                  <a:t>n</a:t>
                </a:r>
                <a:r>
                  <a:rPr lang="en-US" sz="2150" dirty="0"/>
                  <a:t>)</a:t>
                </a:r>
                <a:r>
                  <a:rPr lang="en-US" sz="2150" i="1" baseline="30000" dirty="0"/>
                  <a:t>T</a:t>
                </a:r>
                <a:r>
                  <a:rPr lang="en-US" sz="2150" dirty="0"/>
                  <a:t>, which is weighted sum of all encoder outputs with regard to such </a:t>
                </a:r>
                <a:r>
                  <a:rPr lang="en-US" sz="2150" i="1" dirty="0" err="1"/>
                  <a:t>t</a:t>
                </a:r>
                <a:r>
                  <a:rPr lang="en-US" sz="2150" baseline="30000" dirty="0" err="1"/>
                  <a:t>th</a:t>
                </a:r>
                <a:r>
                  <a:rPr lang="en-US" sz="2150" dirty="0"/>
                  <a:t> target token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𝒂</m:t>
                          </m:r>
                        </m:e>
                        <m:sub>
                          <m:r>
                            <a:rPr lang="en-US" sz="2150" i="1">
                              <a:latin typeface="Cambria Math" panose="02040503050406030204" pitchFamily="18" charset="0"/>
                            </a:rPr>
                            <m:t>𝑡</m:t>
                          </m:r>
                        </m:sub>
                      </m:sSub>
                      <m:r>
                        <a:rPr lang="en-US" sz="2150" i="1">
                          <a:latin typeface="Cambria Math" panose="02040503050406030204" pitchFamily="18" charset="0"/>
                        </a:rPr>
                        <m:t>=</m:t>
                      </m:r>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e>
                      </m:nary>
                    </m:oMath>
                  </m:oMathPara>
                </a14:m>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707" r="-6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102779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Obviously, </a:t>
                </a:r>
                <a:r>
                  <a:rPr lang="en-US" sz="2250" b="1" i="1" dirty="0"/>
                  <a:t>a</a:t>
                </a:r>
                <a:r>
                  <a:rPr lang="en-US" sz="2250" i="1" baseline="-25000" dirty="0"/>
                  <a:t>t</a:t>
                </a:r>
                <a:r>
                  <a:rPr lang="en-US" sz="2250" dirty="0"/>
                  <a:t> becomes one of inputs of the </a:t>
                </a:r>
                <a:r>
                  <a:rPr lang="en-US" sz="2250" i="1" dirty="0" err="1"/>
                  <a:t>t</a:t>
                </a:r>
                <a:r>
                  <a:rPr lang="en-US" sz="2250" baseline="30000" dirty="0" err="1"/>
                  <a:t>th</a:t>
                </a:r>
                <a:r>
                  <a:rPr lang="en-US" sz="2250" dirty="0"/>
                  <a:t> token of target sequence </a:t>
                </a:r>
                <a:r>
                  <a:rPr lang="en-US" sz="2250" b="1" i="1" dirty="0"/>
                  <a:t>Y</a:t>
                </a:r>
                <a:r>
                  <a:rPr lang="en-US" sz="2250" dirty="0"/>
                  <a:t> =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n</a:t>
                </a:r>
                <a:r>
                  <a:rPr lang="en-US" sz="2250" dirty="0"/>
                  <a:t>)</a:t>
                </a:r>
                <a:r>
                  <a:rPr lang="en-US" sz="2250" i="1" baseline="30000" dirty="0"/>
                  <a:t>T</a:t>
                </a:r>
                <a:r>
                  <a:rPr lang="en-US" sz="2250"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oMath>
                  </m:oMathPara>
                </a14:m>
                <a:endParaRPr lang="en-US" sz="2250" dirty="0"/>
              </a:p>
              <a:p>
                <a:pPr marL="0" indent="0">
                  <a:buNone/>
                </a:pPr>
                <a:r>
                  <a:rPr lang="en-US" sz="2250" dirty="0"/>
                  <a:t>Where </a:t>
                </a:r>
                <a:r>
                  <a:rPr lang="en-US" sz="2250" b="1" i="1" dirty="0"/>
                  <a:t>V</a:t>
                </a:r>
                <a:r>
                  <a:rPr lang="en-US" sz="2250" b="1" i="1" baseline="-25000" dirty="0"/>
                  <a:t>o</a:t>
                </a:r>
                <a:r>
                  <a:rPr lang="en-US" sz="2250" dirty="0"/>
                  <a:t> is weight matrix of attention </a:t>
                </a:r>
                <a:r>
                  <a:rPr lang="en-US" sz="2250" b="1" i="1" dirty="0"/>
                  <a:t>a</a:t>
                </a:r>
                <a:r>
                  <a:rPr lang="en-US" sz="2250" i="1" baseline="-25000" dirty="0"/>
                  <a:t>t</a:t>
                </a:r>
                <a:r>
                  <a:rPr lang="en-US" sz="2250" dirty="0"/>
                  <a:t>. In general, decoder RNN associated with the attention mechanism called Luong attention (</a:t>
                </a:r>
                <a:r>
                  <a:rPr lang="en-US" sz="2250" dirty="0" err="1"/>
                  <a:t>Voita</a:t>
                </a:r>
                <a:r>
                  <a:rPr lang="en-US" sz="2250" dirty="0"/>
                  <a:t>, 2023) is specified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𝒉</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𝑼</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𝒉</m:t>
                                    </m:r>
                                  </m:sub>
                                </m:sSub>
                              </m:e>
                            </m:d>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𝑖</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e>
                            </m:nary>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acc>
                                  <m:accPr>
                                    <m:chr m:val="̂"/>
                                    <m:ctrlPr>
                                      <a:rPr lang="en-US" sz="2250" i="1">
                                        <a:latin typeface="Cambria Math" panose="02040503050406030204" pitchFamily="18" charset="0"/>
                                      </a:rPr>
                                    </m:ctrlPr>
                                  </m:accPr>
                                  <m:e>
                                    <m:r>
                                      <a:rPr lang="en-US" sz="2250" b="1" i="1">
                                        <a:latin typeface="Cambria Math" panose="02040503050406030204" pitchFamily="18" charset="0"/>
                                      </a:rPr>
                                      <m:t>𝒚</m:t>
                                    </m:r>
                                  </m:e>
                                </m:acc>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e>
                        </m:mr>
                      </m:m>
                    </m:oMath>
                  </m:oMathPara>
                </a14:m>
                <a:endParaRPr lang="en-US" sz="2250" dirty="0"/>
              </a:p>
              <a:p>
                <a:pPr marL="0" indent="0">
                  <a:buNone/>
                </a:pPr>
                <a:r>
                  <a:rPr lang="en-US" sz="22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𝒐</m:t>
                                </m:r>
                              </m:e>
                              <m:sub>
                                <m:r>
                                  <a:rPr lang="en-US" sz="2250" i="1">
                                    <a:latin typeface="Cambria Math" panose="02040503050406030204" pitchFamily="18" charset="0"/>
                                  </a:rPr>
                                  <m:t>𝑖</m:t>
                                </m:r>
                              </m:sub>
                              <m:sup>
                                <m:r>
                                  <m:rPr>
                                    <m:sty m:val="p"/>
                                  </m:rPr>
                                  <a:rPr lang="en-US" sz="2250">
                                    <a:latin typeface="Cambria Math" panose="02040503050406030204" pitchFamily="18" charset="0"/>
                                  </a:rPr>
                                  <m:t>encoder</m:t>
                                </m:r>
                              </m:sup>
                            </m:sSubSup>
                          </m:e>
                        </m:mr>
                        <m:m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𝒔</m:t>
                                </m:r>
                              </m:e>
                              <m:sub>
                                <m:r>
                                  <a:rPr lang="en-US" sz="2250" i="1">
                                    <a:latin typeface="Cambria Math" panose="02040503050406030204" pitchFamily="18" charset="0"/>
                                  </a:rPr>
                                  <m:t>𝑖</m:t>
                                </m:r>
                              </m:sub>
                              <m:sup>
                                <m:r>
                                  <a:rPr lang="en-US" sz="2250" i="1">
                                    <a:latin typeface="Cambria Math" panose="02040503050406030204" pitchFamily="18" charset="0"/>
                                  </a:rPr>
                                  <m:t>𝑇</m:t>
                                </m:r>
                              </m:sup>
                            </m:sSubSup>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mr>
                        <m:mr>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𝑗</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𝑗</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e>
                                </m:nary>
                              </m:den>
                            </m:f>
                          </m:e>
                        </m:mr>
                      </m:m>
                    </m:oMath>
                  </m:oMathPara>
                </a14:m>
                <a:endParaRPr lang="en-US" sz="2250" dirty="0"/>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b="-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2697220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81280" y="914399"/>
            <a:ext cx="4724400" cy="5176066"/>
          </a:xfrm>
        </p:spPr>
        <p:txBody>
          <a:bodyPr>
            <a:noAutofit/>
          </a:bodyPr>
          <a:lstStyle/>
          <a:p>
            <a:pPr marL="0" indent="0">
              <a:lnSpc>
                <a:spcPct val="120000"/>
              </a:lnSpc>
              <a:buNone/>
            </a:pPr>
            <a:r>
              <a:rPr lang="en-US" sz="1800" dirty="0"/>
              <a:t>Following figure depicts encoder-decoder model with attention (</a:t>
            </a:r>
            <a:r>
              <a:rPr lang="en-US" sz="1800" dirty="0" err="1"/>
              <a:t>Voita</a:t>
            </a:r>
            <a:r>
              <a:rPr lang="en-US" sz="1800" dirty="0"/>
              <a:t>, 2023</a:t>
            </a:r>
            <a:r>
              <a:rPr lang="en-US" sz="1800" dirty="0" smtClean="0"/>
              <a:t>):</a:t>
            </a:r>
          </a:p>
          <a:p>
            <a:pPr marL="0" indent="0">
              <a:lnSpc>
                <a:spcPct val="120000"/>
              </a:lnSpc>
              <a:buNone/>
            </a:pPr>
            <a:r>
              <a:rPr lang="en-US" sz="1800" dirty="0"/>
              <a:t>Training encoder-decoder model with support attention is still based on likelihood maximization or linear component aforementioned. Attention mechanism mentioned here does not ever concern internal meaning of every token, which only fosters target sequence to pay attention at source sequence. The attention that concerns internal meanings of tokens is called self-attention which is an advancement of attention. In other words, self-attention fosters source sequence to pay attention to itself. Transformer mentioned in the next section will implement self-attention.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40" y="1044357"/>
            <a:ext cx="7133316" cy="4495475"/>
          </a:xfrm>
          <a:prstGeom prst="rect">
            <a:avLst/>
          </a:prstGeom>
        </p:spPr>
      </p:pic>
      <p:sp>
        <p:nvSpPr>
          <p:cNvPr id="8" name="Rectangle 7"/>
          <p:cNvSpPr/>
          <p:nvPr/>
        </p:nvSpPr>
        <p:spPr>
          <a:xfrm>
            <a:off x="5932812" y="5539832"/>
            <a:ext cx="5872633" cy="430887"/>
          </a:xfrm>
          <a:prstGeom prst="rect">
            <a:avLst/>
          </a:prstGeom>
        </p:spPr>
        <p:txBody>
          <a:bodyPr wrap="none">
            <a:spAutoFit/>
          </a:bodyPr>
          <a:lstStyle/>
          <a:p>
            <a:r>
              <a:rPr lang="en-US" sz="2200" b="1" dirty="0">
                <a:latin typeface="Times New Roman" panose="02020603050405020304" pitchFamily="18" charset="0"/>
                <a:ea typeface="DengXian"/>
              </a:rPr>
              <a:t>Figure 2.4.</a:t>
            </a:r>
            <a:r>
              <a:rPr lang="en-US" sz="2200" dirty="0">
                <a:latin typeface="Times New Roman" panose="02020603050405020304" pitchFamily="18" charset="0"/>
                <a:ea typeface="DengXian"/>
              </a:rPr>
              <a:t> Encoder-decoder model with attention</a:t>
            </a:r>
            <a:endParaRPr lang="en-US" sz="2200" dirty="0"/>
          </a:p>
        </p:txBody>
      </p:sp>
    </p:spTree>
    <p:extLst>
      <p:ext uri="{BB962C8B-B14F-4D97-AF65-F5344CB8AC3E}">
        <p14:creationId xmlns:p14="http://schemas.microsoft.com/office/powerpoint/2010/main" val="1133850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rmAutofit/>
              </a:bodyPr>
              <a:lstStyle/>
              <a:p>
                <a:pPr marL="0" indent="0">
                  <a:buNone/>
                </a:pPr>
                <a:r>
                  <a:rPr lang="en-US" sz="2200" i="1" dirty="0"/>
                  <a:t>Transformer</a:t>
                </a:r>
                <a:r>
                  <a:rPr lang="en-US" sz="2200" dirty="0"/>
                  <a:t>, developed by </a:t>
                </a:r>
                <a:r>
                  <a:rPr lang="en-US" sz="2200" dirty="0" err="1"/>
                  <a:t>Vaswani</a:t>
                </a:r>
                <a:r>
                  <a:rPr lang="en-US" sz="2200" dirty="0"/>
                  <a:t> et al. (</a:t>
                </a:r>
                <a:r>
                  <a:rPr lang="en-US" sz="2200" dirty="0" err="1"/>
                  <a:t>Vaswani</a:t>
                </a:r>
                <a:r>
                  <a:rPr lang="en-US" sz="2200" dirty="0"/>
                  <a:t>, et al., 2017) in the famous paper “Attention Is All You Need”, has also attention mechanism and encoder-decoder mechanism like the aforementioned generation model that applies recurrent neural network (RNN) and short-term memory (LSTM) but transformer does not require to process successively tokens of sequence in token-by-token ordering, which improves translation speed. Moreover, another strong point of transformer is that it has </a:t>
                </a:r>
                <a:r>
                  <a:rPr lang="en-US" sz="2200" i="1" dirty="0"/>
                  <a:t>self-attention</a:t>
                </a:r>
                <a:r>
                  <a:rPr lang="en-US" sz="2200" dirty="0"/>
                  <a:t> which is the special attention that concerns internal meanings of its own tokens. Transformer supports both attention and self-attention, which fosters target sequence to pay attention to both source sequence and target sequence and also fosters source sequence to pay attention to itself. Besides, transformer does not apply RNN / LSTM. Note that word and sentence in natural language processing (NLP) are mentioned as token and sequence, respectively by a convention, so that source sequence </a:t>
                </a:r>
                <a:r>
                  <a:rPr lang="en-US" sz="2200" b="1" i="1" dirty="0"/>
                  <a:t>X</a:t>
                </a:r>
                <a:r>
                  <a:rPr lang="en-US" sz="2200" dirty="0"/>
                  <a:t> is fed to encoder and target sequence </a:t>
                </a:r>
                <a:r>
                  <a:rPr lang="en-US" sz="2200" b="1" i="1" dirty="0"/>
                  <a:t>Y</a:t>
                </a:r>
                <a:r>
                  <a:rPr lang="en-US" sz="2200" dirty="0"/>
                  <a:t> is fed to decoder where </a:t>
                </a:r>
                <a:r>
                  <a:rPr lang="en-US" sz="2200" b="1" i="1" dirty="0"/>
                  <a:t>X</a:t>
                </a:r>
                <a:r>
                  <a:rPr lang="en-US" sz="2200" dirty="0"/>
                  <a:t> and </a:t>
                </a:r>
                <a:r>
                  <a:rPr lang="en-US" sz="2200" b="1" i="1" dirty="0"/>
                  <a:t>Y</a:t>
                </a:r>
                <a:r>
                  <a:rPr lang="en-US" sz="2200" dirty="0"/>
                  <a:t> are concerned exactly as matrices.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b="1" i="1">
                              <a:latin typeface="Cambria Math" panose="02040503050406030204" pitchFamily="18" charset="0"/>
                            </a:rPr>
                          </m:ctrlPr>
                        </m:mPr>
                        <m:mr>
                          <m:e>
                            <m:r>
                              <a:rPr lang="en-US" sz="2200" b="1" i="1">
                                <a:latin typeface="Cambria Math" panose="02040503050406030204" pitchFamily="18" charset="0"/>
                              </a:rPr>
                              <m:t>𝑿</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𝑚</m:t>
                                        </m:r>
                                      </m:sub>
                                    </m:sSub>
                                  </m:e>
                                </m:d>
                              </m:e>
                              <m:sup>
                                <m:r>
                                  <a:rPr lang="en-US" sz="2200" i="1">
                                    <a:latin typeface="Cambria Math" panose="02040503050406030204" pitchFamily="18" charset="0"/>
                                  </a:rPr>
                                  <m:t>𝑇</m:t>
                                </m:r>
                              </m:sup>
                            </m:sSup>
                          </m:e>
                        </m:mr>
                        <m:mr>
                          <m:e>
                            <m:r>
                              <a:rPr lang="en-US" sz="2200" b="1" i="1">
                                <a:latin typeface="Cambria Math" panose="02040503050406030204" pitchFamily="18" charset="0"/>
                              </a:rPr>
                              <m:t>𝒀</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𝑛</m:t>
                                        </m:r>
                                      </m:sub>
                                    </m:sSub>
                                  </m:e>
                                </m:d>
                              </m:e>
                              <m:sup>
                                <m:r>
                                  <a:rPr lang="en-US" sz="2200" i="1">
                                    <a:latin typeface="Cambria Math" panose="02040503050406030204" pitchFamily="18" charset="0"/>
                                  </a:rPr>
                                  <m:t>𝑇</m:t>
                                </m:r>
                              </m:sup>
                            </m:sSup>
                          </m:e>
                        </m:mr>
                      </m:m>
                    </m:oMath>
                  </m:oMathPara>
                </a14:m>
                <a:endParaRPr lang="en-US" sz="2200" dirty="0" smtClean="0"/>
              </a:p>
              <a:p>
                <a:pPr marL="0" indent="0">
                  <a:buNone/>
                </a:pPr>
                <a:r>
                  <a:rPr lang="en-US" sz="2200" dirty="0"/>
                  <a:t>Each encoder as well as each decoder in transformer are composed of some identical layers. The number of layer which is developed by </a:t>
                </a:r>
                <a:r>
                  <a:rPr lang="en-US" sz="2200" dirty="0" err="1"/>
                  <a:t>Vaswani</a:t>
                </a:r>
                <a:r>
                  <a:rPr lang="en-US" sz="2200" dirty="0"/>
                  <a:t> et al. (</a:t>
                </a:r>
                <a:r>
                  <a:rPr lang="en-US" sz="2200" dirty="0" err="1"/>
                  <a:t>Vaswani</a:t>
                </a:r>
                <a:r>
                  <a:rPr lang="en-US" sz="2200" dirty="0"/>
                  <a:t>, et al., 2017, p. 3) is 6.</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23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342459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5772982" cy="5176066"/>
          </a:xfrm>
        </p:spPr>
        <p:txBody>
          <a:bodyPr>
            <a:noAutofit/>
          </a:bodyPr>
          <a:lstStyle/>
          <a:p>
            <a:pPr marL="0" indent="0">
              <a:buNone/>
            </a:pPr>
            <a:r>
              <a:rPr lang="en-US" sz="1900" dirty="0"/>
              <a:t>Each encoder layer has two sublayers which are </a:t>
            </a:r>
            <a:r>
              <a:rPr lang="en-US" sz="1900" i="1" dirty="0"/>
              <a:t>multi-head attention</a:t>
            </a:r>
            <a:r>
              <a:rPr lang="en-US" sz="1900" dirty="0"/>
              <a:t> sublayer and feedforward sublayer whereas each decoder layer has three sublayers which are masked multi-head attention sublayer, multi-head attention sublayer, and feedforward sublayer. Every sublayer is followed by association of </a:t>
            </a:r>
            <a:r>
              <a:rPr lang="en-US" sz="1900" i="1" dirty="0"/>
              <a:t>residual mechanism</a:t>
            </a:r>
            <a:r>
              <a:rPr lang="en-US" sz="1900" dirty="0"/>
              <a:t> and </a:t>
            </a:r>
            <a:r>
              <a:rPr lang="en-US" sz="1900" i="1" dirty="0"/>
              <a:t>layer normalization</a:t>
            </a:r>
            <a:r>
              <a:rPr lang="en-US" sz="1900" dirty="0"/>
              <a:t>, denoted as Add &amp; Norm = </a:t>
            </a:r>
            <a:r>
              <a:rPr lang="en-US" sz="1900" dirty="0" err="1"/>
              <a:t>LayerNorm</a:t>
            </a:r>
            <a:r>
              <a:rPr lang="en-US" sz="1900" dirty="0"/>
              <a:t>(</a:t>
            </a:r>
            <a:r>
              <a:rPr lang="en-US" sz="1900" b="1" i="1" dirty="0"/>
              <a:t>X</a:t>
            </a:r>
            <a:r>
              <a:rPr lang="en-US" sz="1900" dirty="0"/>
              <a:t> + Sublayer(</a:t>
            </a:r>
            <a:r>
              <a:rPr lang="en-US" sz="1900" b="1" i="1" dirty="0"/>
              <a:t>X</a:t>
            </a:r>
            <a:r>
              <a:rPr lang="en-US" sz="1900" dirty="0"/>
              <a:t>)). The residual mechanism means that sublayer Sublayer(</a:t>
            </a:r>
            <a:r>
              <a:rPr lang="en-US" sz="1900" b="1" i="1" dirty="0"/>
              <a:t>X</a:t>
            </a:r>
            <a:r>
              <a:rPr lang="en-US" sz="1900" dirty="0"/>
              <a:t>) is added with its input as the sum </a:t>
            </a:r>
            <a:r>
              <a:rPr lang="en-US" sz="1900" b="1" i="1" dirty="0"/>
              <a:t>X</a:t>
            </a:r>
            <a:r>
              <a:rPr lang="en-US" sz="1900" dirty="0"/>
              <a:t> + Sublayer(</a:t>
            </a:r>
            <a:r>
              <a:rPr lang="en-US" sz="1900" b="1" i="1" dirty="0"/>
              <a:t>X</a:t>
            </a:r>
            <a:r>
              <a:rPr lang="en-US" sz="1900" dirty="0"/>
              <a:t>). Note, Sublayer(</a:t>
            </a:r>
            <a:r>
              <a:rPr lang="en-US" sz="1900" b="1" i="1" dirty="0"/>
              <a:t>X</a:t>
            </a:r>
            <a:r>
              <a:rPr lang="en-US" sz="1900" dirty="0"/>
              <a:t>) can be attention sublayer or feedforward sublayer. The layer normalization is to normalize such sum. Following figure summarizes transformer developed by </a:t>
            </a:r>
            <a:r>
              <a:rPr lang="en-US" sz="1900" dirty="0" err="1"/>
              <a:t>Vaswani</a:t>
            </a:r>
            <a:r>
              <a:rPr lang="en-US" sz="1900" dirty="0"/>
              <a:t> et al. (</a:t>
            </a:r>
            <a:r>
              <a:rPr lang="en-US" sz="1900" dirty="0" err="1"/>
              <a:t>Vaswani</a:t>
            </a:r>
            <a:r>
              <a:rPr lang="en-US" sz="1900" dirty="0"/>
              <a:t>, et al., 2017, p. 3</a:t>
            </a:r>
            <a:r>
              <a:rPr lang="en-US" sz="1900" dirty="0" smtClean="0"/>
              <a:t>).</a:t>
            </a:r>
          </a:p>
          <a:p>
            <a:pPr marL="0" indent="0">
              <a:buNone/>
            </a:pPr>
            <a:r>
              <a:rPr lang="en-US" sz="1900" dirty="0"/>
              <a:t>Feedforward sublayer also called feedforward network (FNN) aims to fine-tune attention by increasing degree of complication.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385" y="117986"/>
            <a:ext cx="5968672" cy="6100758"/>
          </a:xfrm>
          <a:prstGeom prst="rect">
            <a:avLst/>
          </a:prstGeom>
        </p:spPr>
      </p:pic>
    </p:spTree>
    <p:extLst>
      <p:ext uri="{BB962C8B-B14F-4D97-AF65-F5344CB8AC3E}">
        <p14:creationId xmlns:p14="http://schemas.microsoft.com/office/powerpoint/2010/main" val="2789928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1800" dirty="0" smtClean="0"/>
                  <a:t>Encoder and its attention are described firstly when multi-head attention is derived from basic concept of attention. Attention (self-attention) proposed by </a:t>
                </a:r>
                <a:r>
                  <a:rPr lang="en-US" sz="1800" dirty="0" err="1"/>
                  <a:t>Vaswani</a:t>
                </a:r>
                <a:r>
                  <a:rPr lang="en-US" sz="1800" dirty="0"/>
                  <a:t> et al. (</a:t>
                </a:r>
                <a:r>
                  <a:rPr lang="en-US" sz="1800" dirty="0" err="1"/>
                  <a:t>Vaswani</a:t>
                </a:r>
                <a:r>
                  <a:rPr lang="en-US" sz="1800" dirty="0"/>
                  <a:t>, et al., 2017) is based on three important matrices such as query matrix </a:t>
                </a:r>
                <a:r>
                  <a:rPr lang="en-US" sz="1800" i="1" dirty="0"/>
                  <a:t>Q</a:t>
                </a:r>
                <a:r>
                  <a:rPr lang="en-US" sz="1800" dirty="0"/>
                  <a:t>, key matrix </a:t>
                </a:r>
                <a:r>
                  <a:rPr lang="en-US" sz="1800" i="1" dirty="0"/>
                  <a:t>K</a:t>
                </a:r>
                <a:r>
                  <a:rPr lang="en-US" sz="1800" dirty="0"/>
                  <a:t>, and value matrix </a:t>
                </a:r>
                <a:r>
                  <a:rPr lang="en-US" sz="1800" i="1" dirty="0"/>
                  <a:t>V</a:t>
                </a:r>
                <a:r>
                  <a:rPr lang="en-US" sz="1800" dirty="0"/>
                  <a:t>. The number of rows of these matrices is </a:t>
                </a:r>
                <a:r>
                  <a:rPr lang="en-US" sz="1800" i="1" dirty="0"/>
                  <a:t>m</a:t>
                </a:r>
                <a:r>
                  <a:rPr lang="en-US" sz="1800" dirty="0"/>
                  <a:t> which is the number of tokens in sequence matrix </a:t>
                </a:r>
                <a:r>
                  <a:rPr lang="en-US" sz="1800" b="1" i="1" dirty="0"/>
                  <a:t>X</a:t>
                </a:r>
                <a:r>
                  <a:rPr lang="en-US" sz="1800" dirty="0"/>
                  <a:t> = (</a:t>
                </a:r>
                <a:r>
                  <a:rPr lang="en-US" sz="1800" b="1" i="1" dirty="0"/>
                  <a:t>x</a:t>
                </a:r>
                <a:r>
                  <a:rPr lang="en-US" sz="1800" baseline="-25000" dirty="0"/>
                  <a:t>1</a:t>
                </a:r>
                <a:r>
                  <a:rPr lang="en-US" sz="1800" dirty="0"/>
                  <a:t>, </a:t>
                </a:r>
                <a:r>
                  <a:rPr lang="en-US" sz="1800" b="1" i="1" dirty="0"/>
                  <a:t>x</a:t>
                </a:r>
                <a:r>
                  <a:rPr lang="en-US" sz="1800" baseline="-25000" dirty="0"/>
                  <a:t>2</a:t>
                </a:r>
                <a:r>
                  <a:rPr lang="en-US" sz="1800" dirty="0"/>
                  <a:t>,…, </a:t>
                </a:r>
                <a:r>
                  <a:rPr lang="en-US" sz="1800" b="1" i="1" dirty="0" err="1"/>
                  <a:t>x</a:t>
                </a:r>
                <a:r>
                  <a:rPr lang="en-US" sz="1800" i="1" baseline="-25000" dirty="0" err="1"/>
                  <a:t>m</a:t>
                </a:r>
                <a:r>
                  <a:rPr lang="en-US" sz="1800" dirty="0"/>
                  <a:t>)</a:t>
                </a:r>
                <a:r>
                  <a:rPr lang="en-US" sz="1800" i="1" baseline="30000" dirty="0"/>
                  <a:t>T</a:t>
                </a:r>
                <a:r>
                  <a:rPr lang="en-US" sz="1800" dirty="0"/>
                  <a:t> but the number of columns of query matrix </a:t>
                </a:r>
                <a:r>
                  <a:rPr lang="en-US" sz="1800" i="1" dirty="0"/>
                  <a:t>Q</a:t>
                </a:r>
                <a:r>
                  <a:rPr lang="en-US" sz="1800" dirty="0"/>
                  <a:t> and key matrix </a:t>
                </a:r>
                <a:r>
                  <a:rPr lang="en-US" sz="1800" i="1" dirty="0"/>
                  <a:t>K</a:t>
                </a:r>
                <a:r>
                  <a:rPr lang="en-US" sz="1800" dirty="0"/>
                  <a:t> is </a:t>
                </a:r>
                <a:r>
                  <a:rPr lang="en-US" sz="1800" i="1" dirty="0" err="1"/>
                  <a:t>d</a:t>
                </a:r>
                <a:r>
                  <a:rPr lang="en-US" sz="1800" i="1" baseline="-25000" dirty="0" err="1"/>
                  <a:t>k</a:t>
                </a:r>
                <a:r>
                  <a:rPr lang="en-US" sz="1800" dirty="0"/>
                  <a:t> whereas the number of columns of value matrix </a:t>
                </a:r>
                <a:r>
                  <a:rPr lang="en-US" sz="1800" i="1" dirty="0"/>
                  <a:t>V</a:t>
                </a:r>
                <a:r>
                  <a:rPr lang="en-US" sz="1800" dirty="0"/>
                  <a:t> is </a:t>
                </a:r>
                <a:r>
                  <a:rPr lang="en-US" sz="1800" i="1" dirty="0"/>
                  <a:t>d</a:t>
                </a:r>
                <a:r>
                  <a:rPr lang="en-US" sz="1800" i="1" baseline="-25000" dirty="0"/>
                  <a:t>v</a:t>
                </a:r>
                <a:r>
                  <a:rPr lang="en-US" sz="1800" dirty="0"/>
                  <a:t>. The number </a:t>
                </a:r>
                <a:r>
                  <a:rPr lang="en-US" sz="1800" i="1" dirty="0"/>
                  <a:t>m</a:t>
                </a:r>
                <a:r>
                  <a:rPr lang="en-US" sz="1800" dirty="0"/>
                  <a:t> of token is set according to concrete applications, which is often the number of words of the longest sentence. In literature (</a:t>
                </a:r>
                <a:r>
                  <a:rPr lang="en-US" sz="1800" dirty="0" err="1"/>
                  <a:t>Vaswani</a:t>
                </a:r>
                <a:r>
                  <a:rPr lang="en-US" sz="1800" dirty="0"/>
                  <a:t>, et al., 2017), </a:t>
                </a:r>
                <a:r>
                  <a:rPr lang="en-US" sz="1800" i="1" dirty="0" err="1"/>
                  <a:t>d</a:t>
                </a:r>
                <a:r>
                  <a:rPr lang="en-US" sz="1800" i="1" baseline="-25000" dirty="0" err="1"/>
                  <a:t>k</a:t>
                </a:r>
                <a:r>
                  <a:rPr lang="en-US" sz="1800" dirty="0"/>
                  <a:t> and </a:t>
                </a:r>
                <a:r>
                  <a:rPr lang="en-US" sz="1800" i="1" dirty="0"/>
                  <a:t>d</a:t>
                </a:r>
                <a:r>
                  <a:rPr lang="en-US" sz="1800" i="1" baseline="-25000" dirty="0"/>
                  <a:t>v</a:t>
                </a:r>
                <a:r>
                  <a:rPr lang="en-US" sz="1800" dirty="0"/>
                  <a:t> are called key dimension and value dimension,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m</a:t>
                </a:r>
                <a:r>
                  <a:rPr lang="en-US" sz="1800" dirty="0"/>
                  <a:t> x </a:t>
                </a:r>
                <a:r>
                  <a:rPr lang="en-US" sz="1800" i="1" dirty="0" err="1"/>
                  <a:t>d</a:t>
                </a:r>
                <a:r>
                  <a:rPr lang="en-US" sz="1800" i="1" baseline="-25000" dirty="0" err="1"/>
                  <a:t>k</a:t>
                </a:r>
                <a:r>
                  <a:rPr lang="en-US" sz="1800" dirty="0"/>
                  <a:t>, </a:t>
                </a:r>
                <a:r>
                  <a:rPr lang="en-US" sz="1800" i="1" dirty="0"/>
                  <a:t>m</a:t>
                </a:r>
                <a:r>
                  <a:rPr lang="en-US" sz="1800" dirty="0"/>
                  <a:t> x </a:t>
                </a:r>
                <a:r>
                  <a:rPr lang="en-US" sz="1800" i="1" dirty="0" err="1"/>
                  <a:t>d</a:t>
                </a:r>
                <a:r>
                  <a:rPr lang="en-US" sz="1800" i="1" baseline="-25000" dirty="0" err="1"/>
                  <a:t>k</a:t>
                </a:r>
                <a:r>
                  <a:rPr lang="en-US" sz="1800" dirty="0"/>
                  <a:t>, and </a:t>
                </a:r>
                <a:r>
                  <a:rPr lang="en-US" sz="1800" i="1" dirty="0"/>
                  <a:t>m</a:t>
                </a:r>
                <a:r>
                  <a:rPr lang="en-US" sz="1800" dirty="0"/>
                  <a:t> x </a:t>
                </a:r>
                <a:r>
                  <a:rPr lang="en-US" sz="1800" i="1" dirty="0"/>
                  <a:t>d</a:t>
                </a:r>
                <a:r>
                  <a:rPr lang="en-US" sz="1800" i="1" baseline="-25000" dirty="0"/>
                  <a:t>v</a:t>
                </a:r>
                <a:r>
                  <a:rPr lang="en-US" sz="1800" dirty="0"/>
                  <a:t>, respectively (</a:t>
                </a:r>
                <a:r>
                  <a:rPr lang="en-US" sz="1800" dirty="0" err="1"/>
                  <a:t>Vaswani</a:t>
                </a:r>
                <a:r>
                  <a:rPr lang="en-US" sz="1800" dirty="0"/>
                  <a:t>, et al., 2017), (Wikipedia, Transformer (deep learning architecture), 2019).</a:t>
                </a:r>
                <a:endParaRPr lang="en-US" sz="1800" dirty="0" smtClean="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oMath>
                    <m:oMath xmlns:m="http://schemas.openxmlformats.org/officeDocument/2006/math">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e>
                        <m:sup>
                          <m:r>
                            <a:rPr lang="en-US" sz="1800" i="1">
                              <a:latin typeface="Cambria Math" panose="02040503050406030204" pitchFamily="18" charset="0"/>
                            </a:rPr>
                            <m:t>𝑇</m:t>
                          </m:r>
                        </m:sup>
                      </m:sSup>
                    </m:oMath>
                  </m:oMathPara>
                </a14:m>
                <a:r>
                  <a:rPr lang="en-US" sz="1800" dirty="0"/>
                  <a:t/>
                </a:r>
                <a:br>
                  <a:rPr lang="en-US" sz="1800" dirty="0"/>
                </a:b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405" t="-589" r="-456"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213782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900" dirty="0" smtClean="0"/>
                  <a:t>Suppose every token vector </a:t>
                </a:r>
                <a:r>
                  <a:rPr lang="en-US" sz="1900" b="1" i="1" dirty="0"/>
                  <a:t>x</a:t>
                </a:r>
                <a:r>
                  <a:rPr lang="en-US" sz="1900" i="1" baseline="-25000" dirty="0"/>
                  <a:t>i</a:t>
                </a:r>
                <a:r>
                  <a:rPr lang="en-US" sz="1900" dirty="0"/>
                  <a:t> in sequence matrix </a:t>
                </a:r>
                <a:r>
                  <a:rPr lang="en-US" sz="1900" b="1" i="1" dirty="0"/>
                  <a:t>X</a:t>
                </a:r>
                <a:r>
                  <a:rPr lang="en-US" sz="1900" dirty="0"/>
                  <a:t> = (</a:t>
                </a:r>
                <a:r>
                  <a:rPr lang="en-US" sz="1900" b="1" i="1" dirty="0"/>
                  <a:t>x</a:t>
                </a:r>
                <a:r>
                  <a:rPr lang="en-US" sz="1900" baseline="-25000" dirty="0"/>
                  <a:t>1</a:t>
                </a:r>
                <a:r>
                  <a:rPr lang="en-US" sz="1900" dirty="0"/>
                  <a:t>, </a:t>
                </a:r>
                <a:r>
                  <a:rPr lang="en-US" sz="1900" b="1" i="1" dirty="0"/>
                  <a:t>x</a:t>
                </a:r>
                <a:r>
                  <a:rPr lang="en-US" sz="1900" baseline="-25000" dirty="0"/>
                  <a:t>2</a:t>
                </a:r>
                <a:r>
                  <a:rPr lang="en-US" sz="1900" dirty="0"/>
                  <a:t>,…, </a:t>
                </a:r>
                <a:r>
                  <a:rPr lang="en-US" sz="1900" b="1" i="1" dirty="0" err="1"/>
                  <a:t>x</a:t>
                </a:r>
                <a:r>
                  <a:rPr lang="en-US" sz="1900" i="1" baseline="-25000" dirty="0" err="1"/>
                  <a:t>m</a:t>
                </a:r>
                <a:r>
                  <a:rPr lang="en-US" sz="1900" dirty="0"/>
                  <a:t>)</a:t>
                </a:r>
                <a:r>
                  <a:rPr lang="en-US" sz="1900" i="1" baseline="30000" dirty="0"/>
                  <a:t>T</a:t>
                </a:r>
                <a:r>
                  <a:rPr lang="en-US" sz="1900" dirty="0"/>
                  <a:t> has </a:t>
                </a:r>
                <a:r>
                  <a:rPr lang="en-US" sz="1900" i="1" dirty="0" err="1"/>
                  <a:t>d</a:t>
                </a:r>
                <a:r>
                  <a:rPr lang="en-US" sz="1900" i="1" baseline="-25000" dirty="0" err="1"/>
                  <a:t>m</a:t>
                </a:r>
                <a:r>
                  <a:rPr lang="en-US" sz="1900" dirty="0"/>
                  <a:t> elements such that </a:t>
                </a:r>
                <a:r>
                  <a:rPr lang="en-US" sz="1900" i="1" dirty="0" err="1"/>
                  <a:t>d</a:t>
                </a:r>
                <a:r>
                  <a:rPr lang="en-US" sz="1900" i="1" baseline="-25000" dirty="0" err="1"/>
                  <a:t>m</a:t>
                </a:r>
                <a:r>
                  <a:rPr lang="en-US" sz="1900" dirty="0"/>
                  <a:t> is called model dimension which is often 512 in NLP.</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ub>
                              </m:sSub>
                            </m:e>
                          </m:d>
                        </m:e>
                        <m:sup>
                          <m:r>
                            <a:rPr lang="en-US" sz="1900" i="1">
                              <a:latin typeface="Cambria Math" panose="02040503050406030204" pitchFamily="18" charset="0"/>
                            </a:rPr>
                            <m:t>𝑇</m:t>
                          </m:r>
                        </m:sup>
                      </m:sSup>
                    </m:oMath>
                  </m:oMathPara>
                </a14:m>
                <a:endParaRPr lang="en-US" sz="1900" dirty="0"/>
              </a:p>
              <a:p>
                <a:pPr marL="0" indent="0">
                  <a:buNone/>
                </a:pPr>
                <a:r>
                  <a:rPr lang="en-US" sz="1900" dirty="0"/>
                  <a:t>Query matrix </a:t>
                </a:r>
                <a:r>
                  <a:rPr lang="en-US" sz="1900" i="1" dirty="0"/>
                  <a:t>Q</a:t>
                </a:r>
                <a:r>
                  <a:rPr lang="en-US" sz="1900" dirty="0"/>
                  <a:t>, key matrix </a:t>
                </a:r>
                <a:r>
                  <a:rPr lang="en-US" sz="1900" i="1" dirty="0"/>
                  <a:t>K</a:t>
                </a:r>
                <a:r>
                  <a:rPr lang="en-US" sz="1900" dirty="0"/>
                  <a:t>, and value matrix </a:t>
                </a:r>
                <a:r>
                  <a:rPr lang="en-US" sz="1900" i="1" dirty="0"/>
                  <a:t>V</a:t>
                </a:r>
                <a:r>
                  <a:rPr lang="en-US" sz="1900" dirty="0"/>
                  <a:t> are determined by products of sequence matrix </a:t>
                </a:r>
                <a:r>
                  <a:rPr lang="en-US" sz="1900" b="1" i="1" dirty="0"/>
                  <a:t>X</a:t>
                </a:r>
                <a:r>
                  <a:rPr lang="en-US" sz="1900" dirty="0"/>
                  <a:t> and query weight matrix </a:t>
                </a:r>
                <a:r>
                  <a:rPr lang="en-US" sz="1900" i="1" dirty="0"/>
                  <a:t>W</a:t>
                </a:r>
                <a:r>
                  <a:rPr lang="en-US" sz="1900" i="1" baseline="30000" dirty="0"/>
                  <a:t>Q</a:t>
                </a:r>
                <a:r>
                  <a:rPr lang="en-US" sz="1900" dirty="0"/>
                  <a:t>, key weight matrix </a:t>
                </a:r>
                <a:r>
                  <a:rPr lang="en-US" sz="1900" i="1" dirty="0"/>
                  <a:t>W</a:t>
                </a:r>
                <a:r>
                  <a:rPr lang="en-US" sz="1900" i="1" baseline="30000" dirty="0"/>
                  <a:t>K</a:t>
                </a:r>
                <a:r>
                  <a:rPr lang="en-US" sz="1900" dirty="0"/>
                  <a:t>, value weight matrix </a:t>
                </a:r>
                <a:r>
                  <a:rPr lang="en-US" sz="1900" i="1" dirty="0"/>
                  <a:t>W</a:t>
                </a:r>
                <a:r>
                  <a:rPr lang="en-US" sz="1900" i="1" baseline="30000" dirty="0"/>
                  <a:t>V</a:t>
                </a:r>
                <a:r>
                  <a:rPr lang="en-US" sz="19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𝑄</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e>
                        </m:mr>
                        <m:mr>
                          <m:e>
                            <m:r>
                              <a:rPr lang="en-US" sz="1900" i="1">
                                <a:latin typeface="Cambria Math" panose="02040503050406030204" pitchFamily="18" charset="0"/>
                              </a:rPr>
                              <m:t>𝐾</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e>
                        </m:mr>
                        <m:mr>
                          <m:e>
                            <m:r>
                              <a:rPr lang="en-US" sz="1900" i="1">
                                <a:latin typeface="Cambria Math" panose="02040503050406030204" pitchFamily="18" charset="0"/>
                              </a:rPr>
                              <m:t>𝑉</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e>
                        </m:mr>
                      </m:m>
                    </m:oMath>
                  </m:oMathPara>
                </a14:m>
                <a:endParaRPr lang="en-US" sz="1900" dirty="0"/>
              </a:p>
              <a:p>
                <a:pPr marL="0" indent="0">
                  <a:buNone/>
                </a:pPr>
                <a:r>
                  <a:rPr lang="en-US" sz="1900" dirty="0"/>
                  <a:t>Of course, dimensions of weight matrices </a:t>
                </a:r>
                <a:r>
                  <a:rPr lang="en-US" sz="1900" i="1" dirty="0"/>
                  <a:t>W</a:t>
                </a:r>
                <a:r>
                  <a:rPr lang="en-US" sz="1900" i="1" baseline="30000" dirty="0"/>
                  <a:t>Q</a:t>
                </a:r>
                <a:r>
                  <a:rPr lang="en-US" sz="1900" dirty="0"/>
                  <a:t>, </a:t>
                </a:r>
                <a:r>
                  <a:rPr lang="en-US" sz="1900" i="1" dirty="0"/>
                  <a:t>W</a:t>
                </a:r>
                <a:r>
                  <a:rPr lang="en-US" sz="1900" i="1" baseline="30000" dirty="0"/>
                  <a:t>K</a:t>
                </a:r>
                <a:r>
                  <a:rPr lang="en-US" sz="1900" dirty="0"/>
                  <a:t>, and </a:t>
                </a:r>
                <a:r>
                  <a:rPr lang="en-US" sz="1900" i="1" dirty="0"/>
                  <a:t>W</a:t>
                </a:r>
                <a:r>
                  <a:rPr lang="en-US" sz="1900" i="1" baseline="30000" dirty="0"/>
                  <a:t>V</a:t>
                </a:r>
                <a:r>
                  <a:rPr lang="en-US" sz="1900" dirty="0"/>
                  <a:t> are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and </a:t>
                </a:r>
                <a:r>
                  <a:rPr lang="en-US" sz="1900" i="1" dirty="0" err="1"/>
                  <a:t>d</a:t>
                </a:r>
                <a:r>
                  <a:rPr lang="en-US" sz="1900" i="1" baseline="-25000" dirty="0" err="1"/>
                  <a:t>m</a:t>
                </a:r>
                <a:r>
                  <a:rPr lang="en-US" sz="1900" dirty="0"/>
                  <a:t> x </a:t>
                </a:r>
                <a:r>
                  <a:rPr lang="en-US" sz="1900" i="1" dirty="0"/>
                  <a:t>d</a:t>
                </a:r>
                <a:r>
                  <a:rPr lang="en-US" sz="1900" i="1" baseline="-25000" dirty="0"/>
                  <a:t>v</a:t>
                </a:r>
                <a:r>
                  <a:rPr lang="en-US" sz="1900" dirty="0"/>
                  <a:t>, respectively. All of them have </a:t>
                </a:r>
                <a:r>
                  <a:rPr lang="en-US" sz="1900" i="1" dirty="0" err="1"/>
                  <a:t>d</a:t>
                </a:r>
                <a:r>
                  <a:rPr lang="en-US" sz="1900" i="1" baseline="-25000" dirty="0" err="1"/>
                  <a:t>m</a:t>
                </a:r>
                <a:r>
                  <a:rPr lang="en-US" sz="1900" dirty="0"/>
                  <a:t> rows. Matrices </a:t>
                </a:r>
                <a:r>
                  <a:rPr lang="en-US" sz="1900" i="1" dirty="0"/>
                  <a:t>W</a:t>
                </a:r>
                <a:r>
                  <a:rPr lang="en-US" sz="1900" i="1" baseline="30000" dirty="0"/>
                  <a:t>Q</a:t>
                </a:r>
                <a:r>
                  <a:rPr lang="en-US" sz="1900" dirty="0"/>
                  <a:t> and </a:t>
                </a:r>
                <a:r>
                  <a:rPr lang="en-US" sz="1900" i="1" dirty="0"/>
                  <a:t>W</a:t>
                </a:r>
                <a:r>
                  <a:rPr lang="en-US" sz="1900" i="1" baseline="30000" dirty="0"/>
                  <a:t>K</a:t>
                </a:r>
                <a:r>
                  <a:rPr lang="en-US" sz="1900" dirty="0"/>
                  <a:t> have </a:t>
                </a:r>
                <a:r>
                  <a:rPr lang="en-US" sz="1900" i="1" dirty="0" err="1"/>
                  <a:t>d</a:t>
                </a:r>
                <a:r>
                  <a:rPr lang="en-US" sz="1900" i="1" baseline="-25000" dirty="0" err="1"/>
                  <a:t>k</a:t>
                </a:r>
                <a:r>
                  <a:rPr lang="en-US" sz="1900" dirty="0"/>
                  <a:t> columns whereas matrix </a:t>
                </a:r>
                <a:r>
                  <a:rPr lang="en-US" sz="1900" i="1" dirty="0"/>
                  <a:t>W</a:t>
                </a:r>
                <a:r>
                  <a:rPr lang="en-US" sz="1900" i="1" baseline="30000" dirty="0"/>
                  <a:t>V</a:t>
                </a:r>
                <a:r>
                  <a:rPr lang="en-US" sz="1900" dirty="0"/>
                  <a:t> have </a:t>
                </a:r>
                <a:r>
                  <a:rPr lang="en-US" sz="1900" i="1" dirty="0"/>
                  <a:t>d</a:t>
                </a:r>
                <a:r>
                  <a:rPr lang="en-US" sz="1900" i="1" baseline="-25000" dirty="0"/>
                  <a:t>v</a:t>
                </a:r>
                <a:r>
                  <a:rPr lang="en-US" sz="1900" dirty="0"/>
                  <a:t> columns.</a:t>
                </a:r>
              </a:p>
              <a:p>
                <a:pPr marL="0" indent="0">
                  <a:buNone/>
                </a:pPr>
                <a14:m>
                  <m:oMathPara xmlns:m="http://schemas.openxmlformats.org/officeDocument/2006/math">
                    <m:oMathParaPr>
                      <m:jc m:val="centerGroup"/>
                    </m:oMathParaPr>
                    <m:oMath xmlns:m="http://schemas.openxmlformats.org/officeDocument/2006/math">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
                        </m:e>
                      </m:d>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𝑣</m:t>
                                        </m:r>
                                      </m:sub>
                                    </m:sSub>
                                  </m:sub>
                                  <m:sup>
                                    <m:r>
                                      <a:rPr lang="en-US" sz="1900" i="1">
                                        <a:latin typeface="Cambria Math" panose="02040503050406030204" pitchFamily="18" charset="0"/>
                                      </a:rPr>
                                      <m:t>𝑉</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
                        </m:e>
                      </m:d>
                    </m:oMath>
                  </m:oMathPara>
                </a14:m>
                <a:r>
                  <a:rPr lang="en-US" sz="1900" dirty="0"/>
                  <a:t/>
                </a:r>
                <a:br>
                  <a:rPr lang="en-US" sz="1900" dirty="0"/>
                </a:b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132253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a:t>
            </a:r>
          </a:p>
          <a:p>
            <a:pPr marL="457200" indent="-457200">
              <a:buFont typeface="+mj-lt"/>
              <a:buAutoNum type="arabicPeriod"/>
            </a:pPr>
            <a:r>
              <a:rPr lang="en-US" dirty="0"/>
              <a:t>Sequence generation and attention</a:t>
            </a:r>
            <a:endParaRPr lang="en-US" dirty="0" smtClean="0"/>
          </a:p>
          <a:p>
            <a:pPr marL="457200" indent="-457200">
              <a:buFont typeface="+mj-lt"/>
              <a:buAutoNum type="arabicPeriod"/>
            </a:pPr>
            <a:r>
              <a:rPr lang="en-US" dirty="0"/>
              <a:t>Transformer</a:t>
            </a:r>
            <a:endParaRPr lang="en-US" dirty="0" smtClean="0"/>
          </a:p>
          <a:p>
            <a:pPr marL="457200" indent="-457200">
              <a:buFont typeface="+mj-lt"/>
              <a:buAutoNum type="arabicPeriod"/>
            </a:pPr>
            <a:r>
              <a:rPr lang="en-US" dirty="0"/>
              <a:t>Pre-trained </a:t>
            </a:r>
            <a:r>
              <a:rPr lang="en-US" dirty="0" smtClean="0"/>
              <a:t>model</a:t>
            </a:r>
          </a:p>
          <a:p>
            <a:pPr marL="457200" indent="-457200">
              <a:buFont typeface="+mj-lt"/>
              <a:buAutoNum type="arabicPeriod"/>
            </a:pPr>
            <a:r>
              <a:rPr lang="en-US" dirty="0" smtClean="0"/>
              <a:t>Gemini family</a:t>
            </a:r>
          </a:p>
          <a:p>
            <a:pPr marL="457200" indent="-457200">
              <a:buFont typeface="+mj-lt"/>
              <a:buAutoNum type="arabicPeriod"/>
            </a:pPr>
            <a:r>
              <a:rPr lang="en-US" dirty="0"/>
              <a:t>Conclusions</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200" dirty="0"/>
                  <a:t>Attention is calculated based on scaled product of query matrix </a:t>
                </a:r>
                <a:r>
                  <a:rPr lang="en-US" sz="2200" i="1" dirty="0"/>
                  <a:t>Q</a:t>
                </a:r>
                <a:r>
                  <a:rPr lang="en-US" sz="2200" dirty="0"/>
                  <a:t>, key matrix </a:t>
                </a:r>
                <a:r>
                  <a:rPr lang="en-US" sz="2200" i="1" dirty="0"/>
                  <a:t>K</a:t>
                </a:r>
                <a:r>
                  <a:rPr lang="en-US" sz="2200" dirty="0"/>
                  <a:t>, and value matrix </a:t>
                </a:r>
                <a:r>
                  <a:rPr lang="en-US" sz="2200" i="1" dirty="0"/>
                  <a:t>V</a:t>
                </a:r>
                <a:r>
                  <a:rPr lang="en-US" sz="2200" dirty="0"/>
                  <a:t> in order to make effects on value matrix </a:t>
                </a:r>
                <a:r>
                  <a:rPr lang="en-US" sz="2200" i="1" dirty="0"/>
                  <a:t>V</a:t>
                </a:r>
                <a:r>
                  <a:rPr lang="en-US" sz="2200" dirty="0"/>
                  <a:t> specifying real sequence by probabilities and moreover, these probabilities are calculated by matching query matrix </a:t>
                </a:r>
                <a:r>
                  <a:rPr lang="en-US" sz="2200" i="1" dirty="0"/>
                  <a:t>Q</a:t>
                </a:r>
                <a:r>
                  <a:rPr lang="en-US" sz="2200" dirty="0"/>
                  <a:t> specifying query sequence and key matrix </a:t>
                </a:r>
                <a:r>
                  <a:rPr lang="en-US" sz="2200" i="1" dirty="0"/>
                  <a:t>K</a:t>
                </a:r>
                <a:r>
                  <a:rPr lang="en-US" sz="2200" dirty="0"/>
                  <a:t> specifying key sequence, which is similar to searching mechanism. These probabilities are also based on soft-max function, which implies weights too. Moreover, attention focuses on all tokens of sequence, which improves meaningful context of sentence in NLP. Given matrices </a:t>
                </a:r>
                <a:r>
                  <a:rPr lang="en-US" sz="2200" i="1" dirty="0"/>
                  <a:t>Q</a:t>
                </a:r>
                <a:r>
                  <a:rPr lang="en-US" sz="2200" dirty="0"/>
                  <a:t>, </a:t>
                </a:r>
                <a:r>
                  <a:rPr lang="en-US" sz="2200" i="1" dirty="0"/>
                  <a:t>K</a:t>
                </a:r>
                <a:r>
                  <a:rPr lang="en-US" sz="2200" dirty="0"/>
                  <a:t>, and </a:t>
                </a:r>
                <a:r>
                  <a:rPr lang="en-US" sz="2200" i="1" dirty="0"/>
                  <a:t>V</a:t>
                </a:r>
                <a:r>
                  <a:rPr lang="en-US" sz="2200" dirty="0"/>
                  <a:t>, attention of </a:t>
                </a:r>
                <a:r>
                  <a:rPr lang="en-US" sz="2200" i="1" dirty="0"/>
                  <a:t>Q</a:t>
                </a:r>
                <a:r>
                  <a:rPr lang="en-US" sz="2200" dirty="0"/>
                  <a:t>, </a:t>
                </a:r>
                <a:r>
                  <a:rPr lang="en-US" sz="2200" i="1" dirty="0"/>
                  <a:t>K</a:t>
                </a:r>
                <a:r>
                  <a:rPr lang="en-US" sz="2200" dirty="0"/>
                  <a:t>, and </a:t>
                </a:r>
                <a:r>
                  <a:rPr lang="en-US" sz="2200" i="1" dirty="0"/>
                  <a:t>V</a:t>
                </a:r>
                <a:r>
                  <a:rPr lang="en-US" sz="220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b="1" i="1">
                              <a:latin typeface="Cambria Math" panose="02040503050406030204" pitchFamily="18" charset="0"/>
                            </a:rPr>
                            <m:t>𝑿</m:t>
                          </m:r>
                        </m:e>
                      </m:d>
                      <m:r>
                        <a:rPr lang="en-US" sz="2200">
                          <a:latin typeface="Cambria Math" panose="02040503050406030204" pitchFamily="18" charset="0"/>
                        </a:rPr>
                        <m:t>=</m:t>
                      </m:r>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i="1">
                              <a:latin typeface="Cambria Math" panose="02040503050406030204" pitchFamily="18" charset="0"/>
                            </a:rPr>
                            <m:t>𝑄</m:t>
                          </m:r>
                          <m:r>
                            <a:rPr lang="en-US" sz="2200" i="1">
                              <a:latin typeface="Cambria Math" panose="02040503050406030204" pitchFamily="18" charset="0"/>
                            </a:rPr>
                            <m:t>,</m:t>
                          </m:r>
                          <m:r>
                            <a:rPr lang="en-US" sz="2200" i="1">
                              <a:latin typeface="Cambria Math" panose="02040503050406030204" pitchFamily="18" charset="0"/>
                            </a:rPr>
                            <m:t>𝐾</m:t>
                          </m:r>
                          <m:r>
                            <a:rPr lang="en-US" sz="2200" i="1">
                              <a:latin typeface="Cambria Math" panose="02040503050406030204" pitchFamily="18" charset="0"/>
                            </a:rPr>
                            <m:t>,</m:t>
                          </m:r>
                          <m:r>
                            <a:rPr lang="en-US" sz="2200" i="1">
                              <a:latin typeface="Cambria Math" panose="02040503050406030204" pitchFamily="18" charset="0"/>
                            </a:rPr>
                            <m:t>𝑉</m:t>
                          </m:r>
                        </m:e>
                      </m:d>
                      <m:r>
                        <a:rPr lang="en-US" sz="2200" i="1">
                          <a:latin typeface="Cambria Math" panose="02040503050406030204" pitchFamily="18" charset="0"/>
                        </a:rPr>
                        <m:t>=</m:t>
                      </m:r>
                      <m:r>
                        <m:rPr>
                          <m:sty m:val="p"/>
                        </m:rPr>
                        <a:rPr lang="en-US" sz="2200">
                          <a:latin typeface="Cambria Math" panose="02040503050406030204" pitchFamily="18" charset="0"/>
                        </a:rPr>
                        <m:t>softmax</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𝑄</m:t>
                              </m:r>
                              <m:sSup>
                                <m:sSupPr>
                                  <m:ctrlPr>
                                    <a:rPr lang="en-US" sz="2200" i="1">
                                      <a:latin typeface="Cambria Math" panose="02040503050406030204" pitchFamily="18" charset="0"/>
                                    </a:rPr>
                                  </m:ctrlPr>
                                </m:sSupPr>
                                <m:e>
                                  <m:r>
                                    <a:rPr lang="en-US" sz="2200" i="1">
                                      <a:latin typeface="Cambria Math" panose="02040503050406030204" pitchFamily="18" charset="0"/>
                                    </a:rPr>
                                    <m:t>𝐾</m:t>
                                  </m:r>
                                </m:e>
                                <m:sup>
                                  <m:r>
                                    <a:rPr lang="en-US" sz="2200" i="1">
                                      <a:latin typeface="Cambria Math" panose="02040503050406030204" pitchFamily="18" charset="0"/>
                                    </a:rPr>
                                    <m:t>𝑇</m:t>
                                  </m:r>
                                </m:sup>
                              </m:sSup>
                            </m:num>
                            <m:den>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den>
                          </m:f>
                        </m:e>
                      </m:d>
                      <m:r>
                        <a:rPr lang="en-US" sz="2200" i="1">
                          <a:latin typeface="Cambria Math" panose="02040503050406030204" pitchFamily="18" charset="0"/>
                        </a:rPr>
                        <m:t>𝑉</m:t>
                      </m:r>
                    </m:oMath>
                  </m:oMathPara>
                </a14:m>
                <a:endParaRPr lang="en-US" sz="2200" dirty="0"/>
              </a:p>
              <a:p>
                <a:pPr marL="0" indent="0">
                  <a:buNone/>
                </a:pPr>
                <a:r>
                  <a:rPr lang="en-US" sz="2200" dirty="0"/>
                  <a:t>Note, the subscript “</a:t>
                </a:r>
                <a:r>
                  <a:rPr lang="en-US" sz="2200" i="1" dirty="0"/>
                  <a:t>T</a:t>
                </a:r>
                <a:r>
                  <a:rPr lang="en-US" sz="2200" dirty="0"/>
                  <a:t>” denotes vector/matrix transposition operator. It is easy to recognize this attention is self-attention of only one sequence </a:t>
                </a:r>
                <a:r>
                  <a:rPr lang="en-US" sz="2200" b="1" i="1" dirty="0"/>
                  <a:t>X</a:t>
                </a:r>
                <a:r>
                  <a:rPr lang="en-US" sz="2200" dirty="0"/>
                  <a:t> via </a:t>
                </a:r>
                <a:r>
                  <a:rPr lang="en-US" sz="2200" i="1" dirty="0"/>
                  <a:t>Q</a:t>
                </a:r>
                <a:r>
                  <a:rPr lang="en-US" sz="2200" dirty="0"/>
                  <a:t>, </a:t>
                </a:r>
                <a:r>
                  <a:rPr lang="en-US" sz="2200" i="1" dirty="0"/>
                  <a:t>K</a:t>
                </a:r>
                <a:r>
                  <a:rPr lang="en-US" sz="2200" dirty="0"/>
                  <a:t>, and </a:t>
                </a:r>
                <a:r>
                  <a:rPr lang="en-US" sz="2200" i="1" dirty="0"/>
                  <a:t>V</a:t>
                </a:r>
                <a:r>
                  <a:rPr lang="en-US" sz="2200" dirty="0"/>
                  <a:t> which are essentially calculated from </a:t>
                </a:r>
                <a:r>
                  <a:rPr lang="en-US" sz="2200" b="1" i="1" dirty="0"/>
                  <a:t>X</a:t>
                </a:r>
                <a:r>
                  <a:rPr lang="en-US" sz="2200" i="1" dirty="0"/>
                  <a:t> </a:t>
                </a:r>
                <a:r>
                  <a:rPr lang="en-US" sz="2200" dirty="0"/>
                  <a:t>and weight matrices </a:t>
                </a:r>
                <a:r>
                  <a:rPr lang="en-US" sz="2200" i="1" dirty="0"/>
                  <a:t>W</a:t>
                </a:r>
                <a:r>
                  <a:rPr lang="en-US" sz="2200" i="1" baseline="30000" dirty="0"/>
                  <a:t>Q</a:t>
                </a:r>
                <a:r>
                  <a:rPr lang="en-US" sz="2200" dirty="0"/>
                  <a:t>, </a:t>
                </a:r>
                <a:r>
                  <a:rPr lang="en-US" sz="2200" i="1" dirty="0"/>
                  <a:t>W</a:t>
                </a:r>
                <a:r>
                  <a:rPr lang="en-US" sz="2200" i="1" baseline="30000" dirty="0"/>
                  <a:t>K</a:t>
                </a:r>
                <a:r>
                  <a:rPr lang="en-US" sz="2200" dirty="0"/>
                  <a:t>, and </a:t>
                </a:r>
                <a:r>
                  <a:rPr lang="en-US" sz="2200" i="1" dirty="0"/>
                  <a:t>W</a:t>
                </a:r>
                <a:r>
                  <a:rPr lang="en-US" sz="2200" i="1" baseline="30000" dirty="0"/>
                  <a:t>V</a:t>
                </a:r>
                <a:r>
                  <a:rPr lang="en-US" sz="2200" dirty="0"/>
                  <a:t>. Note, self-attention concerns internal meanings of its own tokens. Transformer here fosters source sequence to pay attention to itself. The reason of dividing product </a:t>
                </a:r>
                <a:r>
                  <a:rPr lang="en-US" sz="2200" i="1" dirty="0"/>
                  <a:t>QK</a:t>
                </a:r>
                <a:r>
                  <a:rPr lang="en-US" sz="2200" i="1" baseline="30000" dirty="0"/>
                  <a:t>T</a:t>
                </a:r>
                <a:r>
                  <a:rPr lang="en-US" sz="2200" dirty="0"/>
                  <a:t> by the scaling factor </a:t>
                </a:r>
                <a14:m>
                  <m:oMath xmlns:m="http://schemas.openxmlformats.org/officeDocument/2006/math">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oMath>
                </a14:m>
                <a:r>
                  <a:rPr lang="en-US" sz="2200" dirty="0"/>
                  <a:t> is to improve convergence speed in training transformer.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533519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100" dirty="0"/>
                  <a:t>Before explaining how to calculate weight / probability matrix</a:t>
                </a:r>
                <a14:m>
                  <m:oMath xmlns:m="http://schemas.openxmlformats.org/officeDocument/2006/math">
                    <m:r>
                      <a:rPr lang="en-US" sz="2100">
                        <a:latin typeface="Cambria Math" panose="02040503050406030204" pitchFamily="18" charset="0"/>
                      </a:rPr>
                      <m:t> </m:t>
                    </m:r>
                    <m:r>
                      <m:rPr>
                        <m:sty m:val="p"/>
                      </m:rPr>
                      <a:rPr lang="en-US" sz="2100">
                        <a:latin typeface="Cambria Math" panose="02040503050406030204" pitchFamily="18" charset="0"/>
                      </a:rPr>
                      <m:t>softmax</m:t>
                    </m:r>
                    <m:d>
                      <m:dPr>
                        <m:ctrlPr>
                          <a:rPr lang="en-US" sz="2100" i="1">
                            <a:latin typeface="Cambria Math" panose="02040503050406030204" pitchFamily="18" charset="0"/>
                          </a:rPr>
                        </m:ctrlPr>
                      </m:dPr>
                      <m:e>
                        <m:f>
                          <m:fPr>
                            <m:ctrlPr>
                              <a:rPr lang="en-US" sz="2100" i="1">
                                <a:latin typeface="Cambria Math" panose="02040503050406030204" pitchFamily="18" charset="0"/>
                              </a:rPr>
                            </m:ctrlPr>
                          </m:fPr>
                          <m:num>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d>
                  </m:oMath>
                </a14:m>
                <a:r>
                  <a:rPr lang="en-US" sz="2100" dirty="0"/>
                  <a:t>, it is necessary to skim the product </a:t>
                </a:r>
                <a:r>
                  <a:rPr lang="en-US" sz="2100" i="1" dirty="0"/>
                  <a:t>QK</a:t>
                </a:r>
                <a:r>
                  <a:rPr lang="en-US" sz="2100" i="1" baseline="30000" dirty="0"/>
                  <a:t>T</a:t>
                </a:r>
                <a:r>
                  <a:rPr lang="en-US" sz="2100" dirty="0"/>
                  <a:t> of query matrix </a:t>
                </a:r>
                <a:r>
                  <a:rPr lang="en-US" sz="2100" i="1" dirty="0"/>
                  <a:t>Q</a:t>
                </a:r>
                <a:r>
                  <a:rPr lang="en-US" sz="2100" dirty="0"/>
                  <a:t> and key matrix </a:t>
                </a:r>
                <a:r>
                  <a:rPr lang="en-US" sz="2100" i="1" dirty="0"/>
                  <a:t>K</a:t>
                </a:r>
                <a:r>
                  <a:rPr lang="en-US" sz="2100" dirty="0"/>
                  <a:t> which aims to match query sequence and key sequence.</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4"/>
                                    <m:mcJc m:val="center"/>
                                  </m:mcPr>
                                </m:mc>
                              </m:mcs>
                              <m:ctrlPr>
                                <a:rPr lang="en-US" sz="2100" i="1">
                                  <a:latin typeface="Cambria Math" panose="02040503050406030204" pitchFamily="18" charset="0"/>
                                </a:rPr>
                              </m:ctrlPr>
                            </m:mP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
                        </m:e>
                      </m:d>
                    </m:oMath>
                  </m:oMathPara>
                </a14:m>
                <a:endParaRPr lang="en-US" sz="2100" dirty="0"/>
              </a:p>
              <a:p>
                <a:pPr marL="0" indent="0">
                  <a:buNone/>
                </a:pPr>
                <a:r>
                  <a:rPr lang="en-US" sz="2100" dirty="0"/>
                  <a:t>The dot product </a:t>
                </a:r>
                <a:r>
                  <a:rPr lang="en-US" sz="2100" b="1" i="1" dirty="0" err="1"/>
                  <a:t>q</a:t>
                </a:r>
                <a:r>
                  <a:rPr lang="en-US" sz="2100" i="1" baseline="-25000" dirty="0" err="1"/>
                  <a:t>i</a:t>
                </a:r>
                <a:r>
                  <a:rPr lang="en-US" sz="2100" b="1" i="1" dirty="0" err="1"/>
                  <a:t>k</a:t>
                </a:r>
                <a:r>
                  <a:rPr lang="en-US" sz="2100" i="1" baseline="-25000" dirty="0" err="1"/>
                  <a:t>j</a:t>
                </a:r>
                <a:r>
                  <a:rPr lang="en-US" sz="2100" i="1" baseline="30000" dirty="0" err="1"/>
                  <a:t>T</a:t>
                </a:r>
                <a:r>
                  <a:rPr lang="en-US" sz="2100" dirty="0"/>
                  <a:t> which indicates how much the query vector </a:t>
                </a:r>
                <a:r>
                  <a:rPr lang="en-US" sz="2100" b="1" i="1" dirty="0"/>
                  <a:t>q</a:t>
                </a:r>
                <a:r>
                  <a:rPr lang="en-US" sz="2100" i="1" baseline="-25000" dirty="0"/>
                  <a:t>i</a:t>
                </a:r>
                <a:r>
                  <a:rPr lang="en-US" sz="2100" dirty="0"/>
                  <a:t> matches or attends mutually the key vector </a:t>
                </a:r>
                <a:r>
                  <a:rPr lang="en-US" sz="2100" b="1" i="1" dirty="0" err="1"/>
                  <a:t>k</a:t>
                </a:r>
                <a:r>
                  <a:rPr lang="en-US" sz="2100" i="1" baseline="-25000" dirty="0" err="1"/>
                  <a:t>j</a:t>
                </a:r>
                <a:r>
                  <a:rPr lang="en-US" sz="2100" dirty="0"/>
                  <a:t> is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𝑖</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𝑗</m:t>
                          </m:r>
                        </m:sub>
                        <m:sup>
                          <m:r>
                            <a:rPr lang="en-US" sz="2100" i="1">
                              <a:latin typeface="Cambria Math" panose="02040503050406030204" pitchFamily="18" charset="0"/>
                            </a:rPr>
                            <m:t>𝑇</m:t>
                          </m:r>
                        </m:sup>
                      </m:sSubSup>
                      <m:r>
                        <a:rPr lang="en-US" sz="2100" i="1">
                          <a:latin typeface="Cambria Math" panose="02040503050406030204" pitchFamily="18" charset="0"/>
                        </a:rPr>
                        <m:t>=</m:t>
                      </m:r>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𝑙</m:t>
                          </m:r>
                          <m:r>
                            <a:rPr lang="en-US" sz="2100" i="1">
                              <a:latin typeface="Cambria Math" panose="02040503050406030204" pitchFamily="18" charset="0"/>
                            </a:rPr>
                            <m:t>=1</m:t>
                          </m:r>
                        </m:sub>
                        <m:sup>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sup>
                        <m:e>
                          <m:sSub>
                            <m:sSubPr>
                              <m:ctrlPr>
                                <a:rPr lang="en-US" sz="2100" i="1">
                                  <a:latin typeface="Cambria Math" panose="02040503050406030204" pitchFamily="18" charset="0"/>
                                </a:rPr>
                              </m:ctrlPr>
                            </m:sSubPr>
                            <m:e>
                              <m:r>
                                <a:rPr lang="en-US" sz="2100" i="1">
                                  <a:latin typeface="Cambria Math" panose="02040503050406030204" pitchFamily="18" charset="0"/>
                                </a:rPr>
                                <m:t>𝑞</m:t>
                              </m:r>
                            </m:e>
                            <m:sub>
                              <m:r>
                                <a:rPr lang="en-US" sz="2100" i="1">
                                  <a:latin typeface="Cambria Math" panose="02040503050406030204" pitchFamily="18" charset="0"/>
                                </a:rPr>
                                <m:t>𝑖𝑙</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𝑗𝑙</m:t>
                              </m:r>
                            </m:sub>
                          </m:sSub>
                        </m:e>
                      </m:nary>
                    </m:oMath>
                  </m:oMathPara>
                </a14:m>
                <a:endParaRPr lang="en-US" sz="2100" dirty="0"/>
              </a:p>
              <a:p>
                <a:pPr marL="0" indent="0">
                  <a:buNone/>
                </a:pP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08" r="-557"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2547047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rmAutofit/>
              </a:bodyPr>
              <a:lstStyle/>
              <a:p>
                <a:pPr marL="0" indent="0">
                  <a:buNone/>
                </a:pPr>
                <a:r>
                  <a:rPr lang="en-US" sz="2150" dirty="0"/>
                  <a:t>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1</m:t>
                                    </m:r>
                                  </m:sub>
                                </m:sSub>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2</m:t>
                                    </m:r>
                                  </m:sub>
                                </m:sSub>
                              </m:e>
                            </m:mr>
                            <m:mr>
                              <m:e>
                                <m:r>
                                  <a:rPr lang="en-US" sz="2150" i="1">
                                    <a:latin typeface="Cambria Math" panose="02040503050406030204" pitchFamily="18" charset="0"/>
                                  </a:rPr>
                                  <m:t>⋮</m:t>
                                </m:r>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𝑚</m:t>
                                    </m:r>
                                  </m:sub>
                                </m:sSub>
                              </m:e>
                            </m:mr>
                          </m:m>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a:rPr lang="en-US" sz="2150" i="1">
                                    <a:latin typeface="Cambria Math" panose="02040503050406030204" pitchFamily="18" charset="0"/>
                                  </a:rPr>
                                  <m:t>⋮</m:t>
                                </m:r>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
                        </m:e>
                      </m:d>
                    </m:oMath>
                  </m:oMathPara>
                </a14:m>
                <a:endParaRPr lang="en-US" sz="2150" dirty="0"/>
              </a:p>
              <a:p>
                <a:pPr marL="0" indent="0">
                  <a:buNone/>
                </a:pPr>
                <a:r>
                  <a:rPr lang="en-US" sz="2150" dirty="0"/>
                  <a:t>The </a:t>
                </a:r>
                <a:r>
                  <a:rPr lang="en-US" sz="2150" i="1" dirty="0" err="1"/>
                  <a:t>i</a:t>
                </a:r>
                <a:r>
                  <a:rPr lang="en-US" sz="2150" baseline="30000" dirty="0" err="1"/>
                  <a:t>th</a:t>
                </a:r>
                <a:r>
                  <a:rPr lang="en-US" sz="2150" dirty="0"/>
                  <a:t> row of 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includes weights / probabilities that the </a:t>
                </a:r>
                <a:r>
                  <a:rPr lang="en-US" sz="2150" i="1" dirty="0" err="1"/>
                  <a:t>i</a:t>
                </a:r>
                <a:r>
                  <a:rPr lang="en-US" sz="2150" baseline="30000" dirty="0" err="1"/>
                  <a:t>th</a:t>
                </a:r>
                <a:r>
                  <a:rPr lang="en-US" sz="2150" dirty="0"/>
                  <a:t> token is associated with all tokens including itself with note that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a:t>
                </a:r>
                <a:r>
                  <a:rPr lang="en-US" sz="2150" i="1" dirty="0"/>
                  <a:t>m</a:t>
                </a:r>
                <a:r>
                  <a:rPr lang="en-US" sz="2150" dirty="0"/>
                  <a:t> x </a:t>
                </a:r>
                <a:r>
                  <a:rPr lang="en-US" sz="2150" i="1" dirty="0"/>
                  <a:t>m</a:t>
                </a:r>
                <a:r>
                  <a:rPr lang="en-US" sz="2150" dirty="0"/>
                  <a:t> matrix, specified by weight/probability vector </a:t>
                </a:r>
                <a:r>
                  <a:rPr lang="en-US" sz="2150" b="1" i="1" dirty="0"/>
                  <a:t>p</a:t>
                </a:r>
                <a:r>
                  <a:rPr lang="en-US" sz="2150" i="1" baseline="-25000" dirty="0"/>
                  <a:t>i</a:t>
                </a:r>
                <a:r>
                  <a:rPr lang="en-US" sz="21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r="-660"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2760662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900" dirty="0"/>
                  <a:t>It is necessary to explain the </a:t>
                </a:r>
                <a:r>
                  <a:rPr lang="en-US" sz="1900" i="1" dirty="0" err="1"/>
                  <a:t>i</a:t>
                </a:r>
                <a:r>
                  <a:rPr lang="en-US" sz="1900" baseline="30000" dirty="0" err="1"/>
                  <a:t>th</a:t>
                </a:r>
                <a:r>
                  <a:rPr lang="en-US" sz="1900" dirty="0"/>
                  <a:t> row of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which is the following row vector:</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𝑚</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oMath>
                  </m:oMathPara>
                </a14:m>
                <a:endParaRPr lang="en-US" sz="1900" dirty="0"/>
              </a:p>
              <a:p>
                <a:pPr marL="0" indent="0">
                  <a:buNone/>
                </a:pPr>
                <a:r>
                  <a:rPr lang="en-US" sz="1900" dirty="0"/>
                  <a:t>Each probability </a:t>
                </a:r>
                <a:r>
                  <a:rPr lang="en-US" sz="1900" i="1" dirty="0" err="1"/>
                  <a:t>p</a:t>
                </a:r>
                <a:r>
                  <a:rPr lang="en-US" sz="1900" i="1" baseline="-25000" dirty="0" err="1"/>
                  <a:t>ij</a:t>
                </a:r>
                <a:r>
                  <a:rPr lang="en-US" sz="1900" dirty="0"/>
                  <a:t>, which is weight indeed, is calculated by soft-max function as follows:</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𝑚</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𝑗</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smtClean="0"/>
              </a:p>
              <a:p>
                <a:pPr marL="0" indent="0">
                  <a:buNone/>
                </a:pPr>
                <a:r>
                  <a:rPr lang="en-US" sz="1900" dirty="0"/>
                  <a:t>Where </a:t>
                </a:r>
                <a:r>
                  <a:rPr lang="en-US" sz="1900" dirty="0" err="1"/>
                  <a:t>exp</a:t>
                </a:r>
                <a:r>
                  <a:rPr lang="en-US" sz="1900" dirty="0"/>
                  <a:t>(.) is natural exponential function. Therefore,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𝑚</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m:t>
                                    </m:r>
                                    <m:r>
                                      <a:rPr lang="en-US" sz="1900" i="1">
                                        <a:latin typeface="Cambria Math" panose="02040503050406030204" pitchFamily="18" charset="0"/>
                                      </a:rPr>
                                      <m:t>𝑚</m:t>
                                    </m:r>
                                  </m:sub>
                                </m:sSub>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m:t>
                                    </m:r>
                                    <m:r>
                                      <a:rPr lang="en-US" sz="1900" i="1">
                                        <a:latin typeface="Cambria Math" panose="02040503050406030204" pitchFamily="18" charset="0"/>
                                      </a:rPr>
                                      <m:t>𝑚</m:t>
                                    </m:r>
                                  </m:sub>
                                </m:sSub>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𝑚𝑚</m:t>
                                    </m:r>
                                  </m:sub>
                                </m:sSub>
                              </m:e>
                            </m:mr>
                          </m:m>
                        </m:e>
                      </m:d>
                    </m:oMath>
                  </m:oMathPara>
                </a14:m>
                <a:endParaRPr lang="en-US" sz="1900" dirty="0"/>
              </a:p>
              <a:p>
                <a:pPr marL="0" indent="0">
                  <a:buNone/>
                </a:pPr>
                <a:r>
                  <a:rPr lang="en-US" sz="19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e>
                        <m:sup>
                          <m:r>
                            <a:rPr lang="en-US" sz="1900" i="1">
                              <a:latin typeface="Cambria Math" panose="02040503050406030204" pitchFamily="18" charset="0"/>
                            </a:rPr>
                            <m:t>𝑇</m:t>
                          </m:r>
                        </m:sup>
                      </m:sSup>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a:p>
              <a:p>
                <a:pPr marL="0" indent="0">
                  <a:buNone/>
                </a:pP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507" b="-482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168318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smtClean="0"/>
                  <a:t>Self-attention of </a:t>
                </a:r>
                <a:r>
                  <a:rPr lang="en-US" sz="1800" i="1" dirty="0"/>
                  <a:t>Q</a:t>
                </a:r>
                <a:r>
                  <a:rPr lang="en-US" sz="1800" dirty="0"/>
                  <a:t>, </a:t>
                </a:r>
                <a:r>
                  <a:rPr lang="en-US" sz="1800" i="1" dirty="0"/>
                  <a:t>K</a:t>
                </a:r>
                <a:r>
                  <a:rPr lang="en-US" sz="1800" dirty="0"/>
                  <a:t>, and </a:t>
                </a:r>
                <a:r>
                  <a:rPr lang="en-US" sz="1800" i="1" dirty="0"/>
                  <a:t>V</a:t>
                </a:r>
                <a:r>
                  <a:rPr lang="en-US" sz="1800" dirty="0"/>
                  <a:t> is totally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b="1" i="1">
                              <a:latin typeface="Cambria Math" panose="02040503050406030204" pitchFamily="18" charset="0"/>
                            </a:rPr>
                            <m:t>𝑿</m:t>
                          </m:r>
                        </m:e>
                      </m:d>
                      <m:r>
                        <a:rPr lang="en-US" sz="1800">
                          <a:latin typeface="Cambria Math" panose="02040503050406030204" pitchFamily="18" charset="0"/>
                        </a:rPr>
                        <m:t>=</m:t>
                      </m:r>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e>
                            </m:mr>
                          </m:m>
                        </m:e>
                      </m:d>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r>
                        <m:rPr>
                          <m:aln/>
                        </m:rP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r>
                                      <a:rPr lang="en-US" sz="1800" i="1">
                                        <a:latin typeface="Cambria Math" panose="02040503050406030204" pitchFamily="18" charset="0"/>
                                      </a:rPr>
                                      <m:t>𝑗</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r>
                                      <a:rPr lang="en-US" sz="1800" i="1">
                                        <a:latin typeface="Cambria Math" panose="02040503050406030204" pitchFamily="18" charset="0"/>
                                      </a:rPr>
                                      <m:t>𝑗</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𝑚𝑗</m:t>
                                    </m:r>
                                  </m:sub>
                                </m:sSub>
                              </m:e>
                            </m:mr>
                          </m:m>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𝑖𝑗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up>
                          <m:r>
                            <a:rPr lang="en-US" sz="1800" i="1">
                              <a:latin typeface="Cambria Math" panose="02040503050406030204" pitchFamily="18" charset="0"/>
                            </a:rPr>
                            <m:t>𝑇</m:t>
                          </m:r>
                        </m:sup>
                      </m:sSubSup>
                      <m:r>
                        <a:rPr lang="en-US" sz="1800" i="1">
                          <a:latin typeface="Cambria Math" panose="02040503050406030204" pitchFamily="18" charset="0"/>
                        </a:rPr>
                        <m:t>=</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𝑘</m:t>
                          </m:r>
                          <m:r>
                            <a:rPr lang="en-US" sz="1800" i="1">
                              <a:latin typeface="Cambria Math" panose="02040503050406030204" pitchFamily="18" charset="0"/>
                            </a:rPr>
                            <m:t>=1</m:t>
                          </m:r>
                        </m:sub>
                        <m:sup>
                          <m:r>
                            <a:rPr lang="en-US" sz="1800" i="1">
                              <a:latin typeface="Cambria Math" panose="02040503050406030204" pitchFamily="18" charset="0"/>
                            </a:rPr>
                            <m:t>𝑚</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𝑖𝑘</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𝑘𝑗</m:t>
                              </m:r>
                            </m:sub>
                          </m:sSub>
                        </m:e>
                      </m:nary>
                    </m:oMath>
                  </m:oMathPara>
                </a14:m>
                <a:endParaRPr lang="en-US" sz="1800" dirty="0"/>
              </a:p>
              <a:p>
                <a:pPr marL="0" indent="0">
                  <a:buNone/>
                </a:pPr>
                <a:r>
                  <a:rPr lang="en-US" sz="1800" dirty="0"/>
                  <a:t>Note,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oMath>
                </a14:m>
                <a:r>
                  <a:rPr lang="en-US" sz="1800" dirty="0"/>
                  <a:t> is the </a:t>
                </a:r>
                <a:r>
                  <a:rPr lang="en-US" sz="1800" i="1" dirty="0" err="1"/>
                  <a:t>j</a:t>
                </a:r>
                <a:r>
                  <a:rPr lang="en-US" sz="1800" baseline="30000" dirty="0" err="1"/>
                  <a:t>th</a:t>
                </a:r>
                <a:r>
                  <a:rPr lang="en-US" sz="1800" dirty="0"/>
                  <a:t> column vector of value matrix </a:t>
                </a:r>
                <a:r>
                  <a:rPr lang="en-US" sz="1800" i="1" dirty="0"/>
                  <a:t>V</a:t>
                </a:r>
                <a:r>
                  <a:rPr lang="en-US" sz="1800" dirty="0"/>
                  <a:t>. Of course, dimension of self-attention Attention(</a:t>
                </a:r>
                <a:r>
                  <a:rPr lang="en-US" sz="1800" i="1" dirty="0"/>
                  <a:t>Q</a:t>
                </a:r>
                <a:r>
                  <a:rPr lang="en-US" sz="1800" dirty="0"/>
                  <a:t>, </a:t>
                </a:r>
                <a:r>
                  <a:rPr lang="en-US" sz="1800" i="1" dirty="0"/>
                  <a:t>K</a:t>
                </a:r>
                <a:r>
                  <a:rPr lang="en-US" sz="1800" dirty="0"/>
                  <a:t>, </a:t>
                </a:r>
                <a:r>
                  <a:rPr lang="en-US" sz="1800" i="1" dirty="0"/>
                  <a:t>V</a:t>
                </a:r>
                <a:r>
                  <a:rPr lang="en-US" sz="1800" dirty="0"/>
                  <a:t>) is </a:t>
                </a:r>
                <a:r>
                  <a:rPr lang="en-US" sz="1800" i="1" dirty="0"/>
                  <a:t>m</a:t>
                </a:r>
                <a:r>
                  <a:rPr lang="en-US" sz="1800" dirty="0"/>
                  <a:t> x </a:t>
                </a:r>
                <a:r>
                  <a:rPr lang="en-US" sz="1800" i="1" dirty="0"/>
                  <a:t>d</a:t>
                </a:r>
                <a:r>
                  <a:rPr lang="en-US" sz="1800" i="1" baseline="-25000" dirty="0"/>
                  <a:t>v</a:t>
                </a:r>
                <a:r>
                  <a:rPr lang="en-US" sz="1800" dirty="0"/>
                  <a:t> having </a:t>
                </a:r>
                <a:r>
                  <a:rPr lang="en-US" sz="1800" i="1" dirty="0"/>
                  <a:t>m</a:t>
                </a:r>
                <a:r>
                  <a:rPr lang="en-US" sz="1800" dirty="0"/>
                  <a:t> rows and </a:t>
                </a:r>
                <a:r>
                  <a:rPr lang="en-US" sz="1800" i="1" dirty="0"/>
                  <a:t>d</a:t>
                </a:r>
                <a:r>
                  <a:rPr lang="en-US" sz="1800" i="1" baseline="-25000" dirty="0"/>
                  <a:t>v</a:t>
                </a:r>
                <a:r>
                  <a:rPr lang="en-US" sz="1800" dirty="0"/>
                  <a:t> columns. Attention Attention(</a:t>
                </a:r>
                <a:r>
                  <a:rPr lang="en-US" sz="1800" i="1" dirty="0"/>
                  <a:t>Q</a:t>
                </a:r>
                <a:r>
                  <a:rPr lang="en-US" sz="1800" dirty="0"/>
                  <a:t>, </a:t>
                </a:r>
                <a:r>
                  <a:rPr lang="en-US" sz="1800" i="1" dirty="0"/>
                  <a:t>K</a:t>
                </a:r>
                <a:r>
                  <a:rPr lang="en-US" sz="1800" dirty="0"/>
                  <a:t>, </a:t>
                </a:r>
                <a:r>
                  <a:rPr lang="en-US" sz="1800" i="1" dirty="0"/>
                  <a:t>V</a:t>
                </a:r>
                <a:r>
                  <a:rPr lang="en-US" sz="1800" dirty="0"/>
                  <a:t>) is also called scaled dot product attention because of dot product </a:t>
                </a:r>
                <a:r>
                  <a:rPr lang="en-US" sz="1800" b="1" i="1" dirty="0" err="1"/>
                  <a:t>q</a:t>
                </a:r>
                <a:r>
                  <a:rPr lang="en-US" sz="1800" i="1" baseline="-25000" dirty="0" err="1"/>
                  <a:t>i</a:t>
                </a:r>
                <a:r>
                  <a:rPr lang="en-US" sz="1800" b="1" i="1" dirty="0" err="1"/>
                  <a:t>k</a:t>
                </a:r>
                <a:r>
                  <a:rPr lang="en-US" sz="1800" i="1" baseline="-25000" dirty="0" err="1"/>
                  <a:t>j</a:t>
                </a:r>
                <a:r>
                  <a:rPr lang="en-US" sz="1800" i="1" baseline="30000" dirty="0" err="1"/>
                  <a:t>T</a:t>
                </a:r>
                <a:r>
                  <a:rPr lang="en-US" sz="1800" dirty="0"/>
                  <a:t> and scaling factor </a:t>
                </a:r>
                <a14:m>
                  <m:oMath xmlns:m="http://schemas.openxmlformats.org/officeDocument/2006/math">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oMath>
                </a14:m>
                <a:r>
                  <a:rPr lang="en-US" sz="1800" dirty="0"/>
                  <a:t>. Each row </a:t>
                </a:r>
                <a:r>
                  <a:rPr lang="en-US" sz="1800" b="1" i="1" dirty="0" err="1"/>
                  <a:t>a</a:t>
                </a:r>
                <a:r>
                  <a:rPr lang="en-US" sz="1800" i="1" baseline="-25000" dirty="0" err="1"/>
                  <a:t>i</a:t>
                </a:r>
                <a:r>
                  <a:rPr lang="en-US" sz="1800" dirty="0"/>
                  <a:t> = (</a:t>
                </a:r>
                <a:r>
                  <a:rPr lang="en-US" sz="1800" i="1" dirty="0"/>
                  <a:t>a</a:t>
                </a:r>
                <a:r>
                  <a:rPr lang="en-US" sz="1800" i="1" baseline="-25000" dirty="0"/>
                  <a:t>i</a:t>
                </a:r>
                <a:r>
                  <a:rPr lang="en-US" sz="1800" baseline="-25000" dirty="0"/>
                  <a:t>1</a:t>
                </a:r>
                <a:r>
                  <a:rPr lang="en-US" sz="1800" dirty="0"/>
                  <a:t>, </a:t>
                </a:r>
                <a:r>
                  <a:rPr lang="en-US" sz="1800" i="1" dirty="0"/>
                  <a:t>a</a:t>
                </a:r>
                <a:r>
                  <a:rPr lang="en-US" sz="1800" i="1" baseline="-25000" dirty="0"/>
                  <a:t>i</a:t>
                </a:r>
                <a:r>
                  <a:rPr lang="en-US" sz="1800" baseline="-25000" dirty="0"/>
                  <a:t>2</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oMath>
                </a14:m>
                <a:r>
                  <a:rPr lang="en-US" sz="1800" dirty="0"/>
                  <a:t>)</a:t>
                </a:r>
                <a:r>
                  <a:rPr lang="en-US" sz="1800" i="1" baseline="30000" dirty="0"/>
                  <a:t>T</a:t>
                </a:r>
                <a:r>
                  <a:rPr lang="en-US" sz="1800" dirty="0"/>
                  <a:t> of Attention(</a:t>
                </a:r>
                <a:r>
                  <a:rPr lang="en-US" sz="1800" i="1" dirty="0"/>
                  <a:t>Q</a:t>
                </a:r>
                <a:r>
                  <a:rPr lang="en-US" sz="1800" dirty="0"/>
                  <a:t>, </a:t>
                </a:r>
                <a:r>
                  <a:rPr lang="en-US" sz="1800" i="1" dirty="0"/>
                  <a:t>K</a:t>
                </a:r>
                <a:r>
                  <a:rPr lang="en-US" sz="1800" dirty="0"/>
                  <a:t>, </a:t>
                </a:r>
                <a:r>
                  <a:rPr lang="en-US" sz="1800" i="1" dirty="0"/>
                  <a:t>V</a:t>
                </a:r>
                <a:r>
                  <a:rPr lang="en-US" sz="1800" dirty="0"/>
                  <a:t>), which is a </a:t>
                </a:r>
                <a:r>
                  <a:rPr lang="en-US" sz="1800" i="1" dirty="0"/>
                  <a:t>d</a:t>
                </a:r>
                <a:r>
                  <a:rPr lang="en-US" sz="1800" i="1" baseline="-25000" dirty="0"/>
                  <a:t>v</a:t>
                </a:r>
                <a:r>
                  <a:rPr lang="en-US" sz="1800" dirty="0"/>
                  <a:t>-length vector, is self-attention of the </a:t>
                </a:r>
                <a:r>
                  <a:rPr lang="en-US" sz="1800" i="1" dirty="0" err="1"/>
                  <a:t>i</a:t>
                </a:r>
                <a:r>
                  <a:rPr lang="en-US" sz="1800" baseline="30000" dirty="0" err="1"/>
                  <a:t>th</a:t>
                </a:r>
                <a:r>
                  <a:rPr lang="en-US" sz="1800" dirty="0"/>
                  <a:t> token which is contributed by all tokens via scaled dot products </a:t>
                </a:r>
                <a:r>
                  <a:rPr lang="en-US" sz="1800" i="1" dirty="0"/>
                  <a:t>QK</a:t>
                </a:r>
                <a:r>
                  <a:rPr lang="en-US" sz="1800" i="1" baseline="30000" dirty="0"/>
                  <a:t>T</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329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399328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19" y="914399"/>
                <a:ext cx="7319111" cy="5176066"/>
              </a:xfrm>
            </p:spPr>
            <p:txBody>
              <a:bodyPr>
                <a:normAutofit/>
              </a:bodyPr>
              <a:lstStyle/>
              <a:p>
                <a:pPr marL="0" indent="0">
                  <a:buNone/>
                </a:pPr>
                <a:r>
                  <a:rPr lang="en-US" sz="2400" dirty="0"/>
                  <a:t>Therefore, the preeminence of self-attention is that self-attention concerns all tokens in detail instead of concerning only sequence and the self-attention </a:t>
                </a:r>
                <a:r>
                  <a:rPr lang="en-US" sz="2400" b="1" i="1" dirty="0" err="1"/>
                  <a:t>a</a:t>
                </a:r>
                <a:r>
                  <a:rPr lang="en-US" sz="2400" i="1" baseline="-25000" dirty="0" err="1"/>
                  <a:t>i</a:t>
                </a:r>
                <a:r>
                  <a:rPr lang="en-US" sz="2400" dirty="0"/>
                  <a:t> = (</a:t>
                </a:r>
                <a:r>
                  <a:rPr lang="en-US" sz="2400" i="1" dirty="0"/>
                  <a:t>a</a:t>
                </a:r>
                <a:r>
                  <a:rPr lang="en-US" sz="2400" i="1" baseline="-25000" dirty="0"/>
                  <a:t>i</a:t>
                </a:r>
                <a:r>
                  <a:rPr lang="en-US" sz="2400" baseline="-25000" dirty="0"/>
                  <a:t>1</a:t>
                </a:r>
                <a:r>
                  <a:rPr lang="en-US" sz="2400" dirty="0"/>
                  <a:t>, </a:t>
                </a:r>
                <a:r>
                  <a:rPr lang="en-US" sz="2400" i="1" dirty="0"/>
                  <a:t>a</a:t>
                </a:r>
                <a:r>
                  <a:rPr lang="en-US" sz="2400" i="1" baseline="-25000" dirty="0"/>
                  <a:t>i</a:t>
                </a:r>
                <a:r>
                  <a:rPr lang="en-US" sz="2400" baseline="-25000" dirty="0"/>
                  <a:t>2</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Sub>
                  </m:oMath>
                </a14:m>
                <a:r>
                  <a:rPr lang="en-US" sz="2400" dirty="0"/>
                  <a:t>)</a:t>
                </a:r>
                <a:r>
                  <a:rPr lang="en-US" sz="2400" i="1" baseline="30000" dirty="0"/>
                  <a:t>T</a:t>
                </a:r>
                <a:r>
                  <a:rPr lang="en-US" sz="2400" dirty="0"/>
                  <a:t> of the </a:t>
                </a:r>
                <a:r>
                  <a:rPr lang="en-US" sz="2400" i="1" dirty="0" err="1"/>
                  <a:t>i</a:t>
                </a:r>
                <a:r>
                  <a:rPr lang="en-US" sz="2400" baseline="30000" dirty="0" err="1"/>
                  <a:t>th</a:t>
                </a:r>
                <a:r>
                  <a:rPr lang="en-US" sz="2400" dirty="0"/>
                  <a:t> token is attended by all tokens. For example, given sentence “Jack is now asleep, because he is tired.”, the word “he” is strongly implied to the word “Jack” by self-attention of the word “he” although the word “he” is ambiguous. Following figure (Han, et al., 2021, p. 231) illustrates the self-attention of the word “he” in which each strength of implication of another word (accept itself “he”) to the word “he” is indicated by strong degree of connection color.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19" y="914399"/>
                <a:ext cx="7319111" cy="5176066"/>
              </a:xfrm>
              <a:blipFill>
                <a:blip r:embed="rId2"/>
                <a:stretch>
                  <a:fillRect l="-1333" t="-942" r="-13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231" y="0"/>
            <a:ext cx="4697427" cy="6336063"/>
          </a:xfrm>
          <a:prstGeom prst="rect">
            <a:avLst/>
          </a:prstGeom>
        </p:spPr>
      </p:pic>
      <p:sp>
        <p:nvSpPr>
          <p:cNvPr id="8" name="Rectangle 7"/>
          <p:cNvSpPr/>
          <p:nvPr/>
        </p:nvSpPr>
        <p:spPr>
          <a:xfrm>
            <a:off x="2935934" y="5628800"/>
            <a:ext cx="4454296" cy="461665"/>
          </a:xfrm>
          <a:prstGeom prst="rect">
            <a:avLst/>
          </a:prstGeom>
        </p:spPr>
        <p:txBody>
          <a:bodyPr wrap="none">
            <a:spAutoFit/>
          </a:bodyPr>
          <a:lstStyle/>
          <a:p>
            <a:pPr algn="ctr"/>
            <a:r>
              <a:rPr lang="en-US" sz="2400" b="1" dirty="0">
                <a:latin typeface="Times New Roman" panose="02020603050405020304" pitchFamily="18" charset="0"/>
                <a:ea typeface="DengXian"/>
                <a:cs typeface="Times New Roman" panose="02020603050405020304" pitchFamily="18" charset="0"/>
              </a:rPr>
              <a:t>Figure 3.2.</a:t>
            </a:r>
            <a:r>
              <a:rPr lang="en-US" sz="2400" dirty="0">
                <a:latin typeface="Times New Roman" panose="02020603050405020304" pitchFamily="18" charset="0"/>
                <a:ea typeface="DengXian"/>
                <a:cs typeface="Times New Roman" panose="02020603050405020304" pitchFamily="18" charset="0"/>
              </a:rPr>
              <a:t> Self-attention example</a:t>
            </a:r>
          </a:p>
        </p:txBody>
      </p:sp>
    </p:spTree>
    <p:extLst>
      <p:ext uri="{BB962C8B-B14F-4D97-AF65-F5344CB8AC3E}">
        <p14:creationId xmlns:p14="http://schemas.microsoft.com/office/powerpoint/2010/main" val="239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50" dirty="0" err="1"/>
                  <a:t>Vaswani</a:t>
                </a:r>
                <a:r>
                  <a:rPr lang="en-US" sz="1950" dirty="0"/>
                  <a:t> et al. (</a:t>
                </a:r>
                <a:r>
                  <a:rPr lang="en-US" sz="1950" dirty="0" err="1"/>
                  <a:t>Vaswani</a:t>
                </a:r>
                <a:r>
                  <a:rPr lang="en-US" sz="1950" dirty="0"/>
                  <a:t>, et al., 2017) proposed an improvement of attention called multi-head attention which is concatenation of many attentions. The existence of many attentions aims to discover as much as possible different meanings under attentions and the concatenation mechanism aims to unify different attentions into one self-attention. Following equation specifies multi-head attention with note that the multi-head attention here is self-attention.</a:t>
                </a:r>
              </a:p>
              <a:p>
                <a:pPr marL="0" indent="0">
                  <a:buNone/>
                </a:pPr>
                <a14:m>
                  <m:oMathPara xmlns:m="http://schemas.openxmlformats.org/officeDocument/2006/math">
                    <m:oMathParaPr>
                      <m:jc m:val="centerGroup"/>
                    </m:oMathParaPr>
                    <m:oMath xmlns:m="http://schemas.openxmlformats.org/officeDocument/2006/math">
                      <m:r>
                        <m:rPr>
                          <m:sty m:val="p"/>
                        </m:rPr>
                        <a:rPr lang="en-US" sz="1950">
                          <a:latin typeface="Cambria Math" panose="02040503050406030204" pitchFamily="18" charset="0"/>
                        </a:rPr>
                        <m:t>MultiheadAttention</m:t>
                      </m:r>
                      <m:d>
                        <m:dPr>
                          <m:ctrlPr>
                            <a:rPr lang="en-US" sz="1950" i="1">
                              <a:latin typeface="Cambria Math" panose="02040503050406030204" pitchFamily="18" charset="0"/>
                            </a:rPr>
                          </m:ctrlPr>
                        </m:dPr>
                        <m:e>
                          <m:r>
                            <a:rPr lang="en-US" sz="1950" b="1" i="1">
                              <a:latin typeface="Cambria Math" panose="02040503050406030204" pitchFamily="18" charset="0"/>
                            </a:rPr>
                            <m:t>𝑿</m:t>
                          </m:r>
                        </m:e>
                      </m:d>
                      <m:r>
                        <a:rPr lang="en-US" sz="1950" i="1">
                          <a:latin typeface="Cambria Math" panose="02040503050406030204" pitchFamily="18" charset="0"/>
                        </a:rPr>
                        <m:t>=</m:t>
                      </m:r>
                      <m:r>
                        <m:rPr>
                          <m:sty m:val="p"/>
                        </m:rPr>
                        <a:rPr lang="en-US" sz="1950">
                          <a:latin typeface="Cambria Math" panose="02040503050406030204" pitchFamily="18" charset="0"/>
                        </a:rPr>
                        <m:t>concatenate</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1</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2</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h</m:t>
                              </m:r>
                            </m:sub>
                          </m:sSub>
                        </m:e>
                      </m:d>
                      <m:sSup>
                        <m:sSupPr>
                          <m:ctrlPr>
                            <a:rPr lang="en-US" sz="1950" i="1">
                              <a:latin typeface="Cambria Math" panose="02040503050406030204" pitchFamily="18" charset="0"/>
                            </a:rPr>
                          </m:ctrlPr>
                        </m:sSupPr>
                        <m:e>
                          <m:r>
                            <a:rPr lang="en-US" sz="1950" i="1">
                              <a:latin typeface="Cambria Math" panose="02040503050406030204" pitchFamily="18" charset="0"/>
                            </a:rPr>
                            <m:t>𝑊</m:t>
                          </m:r>
                        </m:e>
                        <m:sup>
                          <m:r>
                            <a:rPr lang="en-US" sz="1950" i="1">
                              <a:latin typeface="Cambria Math" panose="02040503050406030204" pitchFamily="18" charset="0"/>
                            </a:rPr>
                            <m:t>𝑂</m:t>
                          </m:r>
                        </m:sup>
                      </m:sSup>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50" i="1">
                              <a:latin typeface="Cambria Math" panose="02040503050406030204" pitchFamily="18" charset="0"/>
                            </a:rPr>
                          </m:ctrlPr>
                        </m:mPr>
                        <m:m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𝑖</m:t>
                                </m:r>
                              </m:sub>
                            </m:sSub>
                            <m:r>
                              <a:rPr lang="en-US" sz="1950" i="1">
                                <a:latin typeface="Cambria Math" panose="02040503050406030204" pitchFamily="18" charset="0"/>
                              </a:rPr>
                              <m:t>=</m:t>
                            </m:r>
                            <m:r>
                              <m:rPr>
                                <m:sty m:val="p"/>
                              </m:rPr>
                              <a:rPr lang="en-US" sz="1950">
                                <a:latin typeface="Cambria Math" panose="02040503050406030204" pitchFamily="18" charset="0"/>
                              </a:rPr>
                              <m:t>Attention</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e>
                            </m:d>
                          </m:e>
                        </m:mr>
                        <m:m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𝑄</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𝐾</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𝑉</m:t>
                                </m:r>
                              </m:sup>
                            </m:sSubSup>
                          </m:e>
                        </m:mr>
                      </m:m>
                    </m:oMath>
                  </m:oMathPara>
                </a14:m>
                <a:endParaRPr lang="en-US" sz="1950" dirty="0"/>
              </a:p>
              <a:p>
                <a:pPr marL="0" indent="0">
                  <a:buNone/>
                </a:pPr>
                <a:r>
                  <a:rPr lang="en-US" sz="1950" dirty="0"/>
                  <a:t>Of course, </a:t>
                </a:r>
                <a:r>
                  <a:rPr lang="en-US" sz="1950" i="1" dirty="0" err="1"/>
                  <a:t>W</a:t>
                </a:r>
                <a:r>
                  <a:rPr lang="en-US" sz="1950" i="1" baseline="-25000" dirty="0" err="1"/>
                  <a:t>i</a:t>
                </a:r>
                <a:r>
                  <a:rPr lang="en-US" sz="1950" i="1" baseline="30000" dirty="0" err="1"/>
                  <a:t>Q</a:t>
                </a:r>
                <a:r>
                  <a:rPr lang="en-US" sz="1950" dirty="0"/>
                  <a:t>, </a:t>
                </a:r>
                <a:r>
                  <a:rPr lang="en-US" sz="1950" i="1" dirty="0" err="1"/>
                  <a:t>W</a:t>
                </a:r>
                <a:r>
                  <a:rPr lang="en-US" sz="1950" i="1" baseline="-25000" dirty="0" err="1"/>
                  <a:t>i</a:t>
                </a:r>
                <a:r>
                  <a:rPr lang="en-US" sz="1950" i="1" baseline="30000" dirty="0" err="1"/>
                  <a:t>K</a:t>
                </a:r>
                <a:r>
                  <a:rPr lang="en-US" sz="1950" dirty="0"/>
                  <a:t>, and </a:t>
                </a:r>
                <a:r>
                  <a:rPr lang="en-US" sz="1950" i="1" dirty="0" err="1"/>
                  <a:t>W</a:t>
                </a:r>
                <a:r>
                  <a:rPr lang="en-US" sz="1950" i="1" baseline="-25000" dirty="0" err="1"/>
                  <a:t>i</a:t>
                </a:r>
                <a:r>
                  <a:rPr lang="en-US" sz="1950" i="1" baseline="30000" dirty="0" err="1"/>
                  <a:t>V</a:t>
                </a:r>
                <a:r>
                  <a:rPr lang="en-US" sz="1950" dirty="0"/>
                  <a:t> are query weight matrix, key weight matrix, and value weight matrix for the </a:t>
                </a:r>
                <a:r>
                  <a:rPr lang="en-US" sz="1950" i="1" dirty="0" err="1"/>
                  <a:t>i</a:t>
                </a:r>
                <a:r>
                  <a:rPr lang="en-US" sz="1950" baseline="30000" dirty="0" err="1"/>
                  <a:t>th</a:t>
                </a:r>
                <a:r>
                  <a:rPr lang="en-US" sz="1950" dirty="0"/>
                  <a:t> head, respectively whereas </a:t>
                </a:r>
                <a:r>
                  <a:rPr lang="en-US" sz="1950" i="1" dirty="0"/>
                  <a:t>W</a:t>
                </a:r>
                <a:r>
                  <a:rPr lang="en-US" sz="1950" i="1" baseline="30000" dirty="0"/>
                  <a:t>O</a:t>
                </a:r>
                <a:r>
                  <a:rPr lang="en-US" sz="1950" dirty="0"/>
                  <a:t> is the entire weight matrix whose dimension is often set as </a:t>
                </a:r>
                <a:r>
                  <a:rPr lang="en-US" sz="1950" i="1" dirty="0" err="1"/>
                  <a:t>hd</a:t>
                </a:r>
                <a:r>
                  <a:rPr lang="en-US" sz="1950" i="1" baseline="-25000" dirty="0" err="1"/>
                  <a:t>v</a:t>
                </a:r>
                <a:r>
                  <a:rPr lang="en-US" sz="1950" dirty="0"/>
                  <a:t> x </a:t>
                </a:r>
                <a:r>
                  <a:rPr lang="en-US" sz="1950" i="1" dirty="0" err="1"/>
                  <a:t>d</a:t>
                </a:r>
                <a:r>
                  <a:rPr lang="en-US" sz="1950" i="1" baseline="-25000" dirty="0" err="1"/>
                  <a:t>m</a:t>
                </a:r>
                <a:r>
                  <a:rPr lang="en-US" sz="1950" dirty="0"/>
                  <a:t> so that multi-head attention </a:t>
                </a:r>
                <a:r>
                  <a:rPr lang="en-US" sz="1950" dirty="0" err="1"/>
                  <a:t>MultiheadAttention</a:t>
                </a:r>
                <a:r>
                  <a:rPr lang="en-US" sz="1950" dirty="0"/>
                  <a:t>(</a:t>
                </a:r>
                <a:r>
                  <a:rPr lang="en-US" sz="1950" b="1" i="1" dirty="0"/>
                  <a:t>X</a:t>
                </a:r>
                <a:r>
                  <a:rPr lang="en-US" sz="1950" dirty="0"/>
                  <a:t>) is </a:t>
                </a:r>
                <a:r>
                  <a:rPr lang="en-US" sz="1950" i="1" dirty="0"/>
                  <a:t>m</a:t>
                </a:r>
                <a:r>
                  <a:rPr lang="en-US" sz="1950" dirty="0"/>
                  <a:t> x </a:t>
                </a:r>
                <a:r>
                  <a:rPr lang="en-US" sz="1950" i="1" dirty="0" err="1"/>
                  <a:t>d</a:t>
                </a:r>
                <a:r>
                  <a:rPr lang="en-US" sz="1950" i="1" baseline="-25000" dirty="0" err="1"/>
                  <a:t>m</a:t>
                </a:r>
                <a:r>
                  <a:rPr lang="en-US" sz="1950" dirty="0"/>
                  <a:t> matrix which is the same to dimension of input sequence matrix </a:t>
                </a:r>
                <a:r>
                  <a:rPr lang="en-US" sz="1950" b="1" i="1" dirty="0"/>
                  <a:t>X</a:t>
                </a:r>
                <a:r>
                  <a:rPr lang="en-US" sz="1950" dirty="0"/>
                  <a:t> = (</a:t>
                </a:r>
                <a:r>
                  <a:rPr lang="en-US" sz="1950" b="1" i="1" dirty="0"/>
                  <a:t>x</a:t>
                </a:r>
                <a:r>
                  <a:rPr lang="en-US" sz="1950" baseline="-25000" dirty="0"/>
                  <a:t>1</a:t>
                </a:r>
                <a:r>
                  <a:rPr lang="en-US" sz="1950" dirty="0"/>
                  <a:t>, </a:t>
                </a:r>
                <a:r>
                  <a:rPr lang="en-US" sz="1950" b="1" i="1" dirty="0"/>
                  <a:t>x</a:t>
                </a:r>
                <a:r>
                  <a:rPr lang="en-US" sz="1950" baseline="-25000" dirty="0"/>
                  <a:t>2</a:t>
                </a:r>
                <a:r>
                  <a:rPr lang="en-US" sz="1950" dirty="0"/>
                  <a:t>,…, </a:t>
                </a:r>
                <a:r>
                  <a:rPr lang="en-US" sz="1950" b="1" i="1" dirty="0" err="1"/>
                  <a:t>x</a:t>
                </a:r>
                <a:r>
                  <a:rPr lang="en-US" sz="1950" i="1" baseline="-25000" dirty="0" err="1"/>
                  <a:t>m</a:t>
                </a:r>
                <a:r>
                  <a:rPr lang="en-US" sz="1950" dirty="0"/>
                  <a:t>)</a:t>
                </a:r>
                <a:r>
                  <a:rPr lang="en-US" sz="1950" i="1" baseline="30000" dirty="0"/>
                  <a:t>T</a:t>
                </a:r>
                <a:r>
                  <a:rPr lang="en-US" sz="1950" dirty="0"/>
                  <a:t>. Note that the concatenation mechanism follows horizontal direction so that the concatenation concatenate(head</a:t>
                </a:r>
                <a:r>
                  <a:rPr lang="en-US" sz="1950" baseline="-25000" dirty="0"/>
                  <a:t>1</a:t>
                </a:r>
                <a:r>
                  <a:rPr lang="en-US" sz="1950" dirty="0"/>
                  <a:t>, head</a:t>
                </a:r>
                <a:r>
                  <a:rPr lang="en-US" sz="1950" baseline="-25000" dirty="0"/>
                  <a:t>2</a:t>
                </a:r>
                <a:r>
                  <a:rPr lang="en-US" sz="1950" dirty="0"/>
                  <a:t>,…, </a:t>
                </a:r>
                <a:r>
                  <a:rPr lang="en-US" sz="1950" dirty="0" err="1"/>
                  <a:t>head</a:t>
                </a:r>
                <a:r>
                  <a:rPr lang="en-US" sz="1950" i="1" baseline="-25000" dirty="0" err="1"/>
                  <a:t>h</a:t>
                </a:r>
                <a:r>
                  <a:rPr lang="en-US" sz="1950" dirty="0"/>
                  <a:t>) is </a:t>
                </a:r>
                <a:r>
                  <a:rPr lang="en-US" sz="1950" i="1" dirty="0"/>
                  <a:t>m</a:t>
                </a:r>
                <a:r>
                  <a:rPr lang="en-US" sz="1950" dirty="0"/>
                  <a:t> x </a:t>
                </a:r>
                <a:r>
                  <a:rPr lang="en-US" sz="1950" i="1" dirty="0" err="1"/>
                  <a:t>hd</a:t>
                </a:r>
                <a:r>
                  <a:rPr lang="en-US" sz="1950" i="1" baseline="-25000" dirty="0" err="1"/>
                  <a:t>v</a:t>
                </a:r>
                <a:r>
                  <a:rPr lang="en-US" sz="1950" dirty="0"/>
                  <a:t> matrix when each head </a:t>
                </a:r>
                <a:r>
                  <a:rPr lang="en-US" sz="1950" dirty="0" err="1"/>
                  <a:t>head</a:t>
                </a:r>
                <a:r>
                  <a:rPr lang="en-US" sz="1950" i="1" baseline="-25000" dirty="0" err="1"/>
                  <a:t>i</a:t>
                </a:r>
                <a:r>
                  <a:rPr lang="en-US" sz="1950" dirty="0"/>
                  <a:t> = Attention(</a:t>
                </a:r>
                <a:r>
                  <a:rPr lang="en-US" sz="1950" i="1" dirty="0"/>
                  <a:t>Q</a:t>
                </a:r>
                <a:r>
                  <a:rPr lang="en-US" sz="1950" i="1" baseline="-25000" dirty="0"/>
                  <a:t>i</a:t>
                </a:r>
                <a:r>
                  <a:rPr lang="en-US" sz="1950" dirty="0"/>
                  <a:t>, </a:t>
                </a:r>
                <a:r>
                  <a:rPr lang="en-US" sz="1950" i="1" dirty="0"/>
                  <a:t>K</a:t>
                </a:r>
                <a:r>
                  <a:rPr lang="en-US" sz="1950" i="1" baseline="-25000" dirty="0"/>
                  <a:t>i</a:t>
                </a:r>
                <a:r>
                  <a:rPr lang="en-US" sz="1950" dirty="0"/>
                  <a:t>, </a:t>
                </a:r>
                <a:r>
                  <a:rPr lang="en-US" sz="1950" i="1" dirty="0"/>
                  <a:t>V</a:t>
                </a:r>
                <a:r>
                  <a:rPr lang="en-US" sz="1950" i="1" baseline="-25000" dirty="0"/>
                  <a:t>i</a:t>
                </a:r>
                <a:r>
                  <a:rPr lang="en-US" sz="1950" dirty="0"/>
                  <a:t>) is </a:t>
                </a:r>
                <a:r>
                  <a:rPr lang="en-US" sz="1950" i="1" dirty="0"/>
                  <a:t>m</a:t>
                </a:r>
                <a:r>
                  <a:rPr lang="en-US" sz="1950" dirty="0"/>
                  <a:t> x </a:t>
                </a:r>
                <a:r>
                  <a:rPr lang="en-US" sz="1950" i="1" dirty="0"/>
                  <a:t>d</a:t>
                </a:r>
                <a:r>
                  <a:rPr lang="en-US" sz="1950" i="1" baseline="-25000" dirty="0"/>
                  <a:t>v</a:t>
                </a:r>
                <a:r>
                  <a:rPr lang="en-US" sz="1950" dirty="0"/>
                  <a:t> matrix. There are </a:t>
                </a:r>
                <a:r>
                  <a:rPr lang="en-US" sz="1950" i="1" dirty="0"/>
                  <a:t>h</a:t>
                </a:r>
                <a:r>
                  <a:rPr lang="en-US" sz="1950" dirty="0"/>
                  <a:t> heads (attentions) in the equation above. In practice, </a:t>
                </a:r>
                <a:r>
                  <a:rPr lang="en-US" sz="1950" i="1" dirty="0"/>
                  <a:t>h</a:t>
                </a:r>
                <a:r>
                  <a:rPr lang="en-US" sz="1950" dirty="0"/>
                  <a:t> is set so that </a:t>
                </a:r>
                <a:r>
                  <a:rPr lang="en-US" sz="1950" i="1" dirty="0" err="1"/>
                  <a:t>hd</a:t>
                </a:r>
                <a:r>
                  <a:rPr lang="en-US" sz="1950" i="1" baseline="-25000" dirty="0" err="1"/>
                  <a:t>v</a:t>
                </a:r>
                <a:r>
                  <a:rPr lang="en-US" sz="1950" dirty="0"/>
                  <a:t> = </a:t>
                </a:r>
                <a:r>
                  <a:rPr lang="en-US" sz="1950" i="1" dirty="0" err="1"/>
                  <a:t>d</a:t>
                </a:r>
                <a:r>
                  <a:rPr lang="en-US" sz="1950" i="1" baseline="-25000" dirty="0" err="1"/>
                  <a:t>m</a:t>
                </a:r>
                <a:r>
                  <a:rPr lang="en-US" sz="1950" dirty="0"/>
                  <a:t> which is model dimension. Recall that </a:t>
                </a:r>
                <a:r>
                  <a:rPr lang="en-US" sz="1950" i="1" dirty="0" err="1"/>
                  <a:t>d</a:t>
                </a:r>
                <a:r>
                  <a:rPr lang="en-US" sz="1950" i="1" baseline="-25000" dirty="0" err="1"/>
                  <a:t>m</a:t>
                </a:r>
                <a:r>
                  <a:rPr lang="en-US" sz="1950" dirty="0"/>
                  <a:t> is often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508" t="-589" r="-508" b="-54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218241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rmAutofit/>
              </a:bodyPr>
              <a:lstStyle/>
              <a:p>
                <a:pPr marL="0" indent="0">
                  <a:buNone/>
                </a:pPr>
                <a:r>
                  <a:rPr lang="en-US" sz="2400" dirty="0"/>
                  <a:t>For easy illustration, the concatenation of </a:t>
                </a:r>
                <a:r>
                  <a:rPr lang="en-US" sz="2400" i="1" dirty="0"/>
                  <a:t>h</a:t>
                </a:r>
                <a:r>
                  <a:rPr lang="en-US" sz="2400" dirty="0"/>
                  <a:t> attentions is represented as </a:t>
                </a:r>
                <a:r>
                  <a:rPr lang="en-US" sz="2400" i="1" dirty="0"/>
                  <a:t>m</a:t>
                </a:r>
                <a:r>
                  <a:rPr lang="en-US" sz="2400" dirty="0"/>
                  <a:t> x </a:t>
                </a:r>
                <a:r>
                  <a:rPr lang="en-US" sz="2400" i="1" dirty="0" err="1"/>
                  <a:t>hd</a:t>
                </a:r>
                <a:r>
                  <a:rPr lang="en-US" sz="2400" i="1" baseline="-25000" dirty="0" err="1"/>
                  <a:t>v</a:t>
                </a:r>
                <a:r>
                  <a:rPr lang="en-US" sz="2400" dirty="0"/>
                  <a:t> as follows:</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concatenate</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h</m:t>
                              </m:r>
                            </m:sub>
                          </m:sSub>
                        </m:e>
                      </m:d>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4"/>
                                    <m:mcJc m:val="center"/>
                                  </m:mcPr>
                                </m:mc>
                              </m:mcs>
                              <m:ctrlPr>
                                <a:rPr lang="en-US" sz="2400" i="1">
                                  <a:latin typeface="Cambria Math" panose="02040503050406030204" pitchFamily="18" charset="0"/>
                                </a:rPr>
                              </m:ctrlPr>
                            </m:mP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811" t="-9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877901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370320" cy="5176066"/>
              </a:xfrm>
            </p:spPr>
            <p:txBody>
              <a:bodyPr>
                <a:noAutofit/>
              </a:bodyPr>
              <a:lstStyle/>
              <a:p>
                <a:pPr marL="0" indent="0">
                  <a:buNone/>
                </a:pPr>
                <a:r>
                  <a:rPr lang="en-US" sz="1800" dirty="0"/>
                  <a:t>Obviously, weight matrix </a:t>
                </a:r>
                <a:r>
                  <a:rPr lang="en-US" sz="1800" i="1" dirty="0"/>
                  <a:t>W</a:t>
                </a:r>
                <a:r>
                  <a:rPr lang="en-US" sz="1800" i="1" baseline="30000" dirty="0"/>
                  <a:t>O</a:t>
                </a:r>
                <a:r>
                  <a:rPr lang="en-US" sz="1800" dirty="0"/>
                  <a:t> is </a:t>
                </a:r>
                <a:r>
                  <a:rPr lang="en-US" sz="1800" i="1" dirty="0" err="1"/>
                  <a:t>hd</a:t>
                </a:r>
                <a:r>
                  <a:rPr lang="en-US" sz="1800" i="1" baseline="-25000" dirty="0" err="1"/>
                  <a:t>v</a:t>
                </a:r>
                <a:r>
                  <a:rPr lang="en-US" sz="1800" dirty="0"/>
                  <a:t> x </a:t>
                </a:r>
                <a:r>
                  <a:rPr lang="en-US" sz="1800" i="1" dirty="0" err="1"/>
                  <a:t>d</a:t>
                </a:r>
                <a:r>
                  <a:rPr lang="en-US" sz="1800" i="1" baseline="-25000" dirty="0" err="1"/>
                  <a:t>m</a:t>
                </a:r>
                <a:r>
                  <a:rPr lang="en-US" sz="1800" dirty="0"/>
                  <a:t> matrix so that multi-head attention </a:t>
                </a:r>
                <a:r>
                  <a:rPr lang="en-US" sz="1800" dirty="0" err="1"/>
                  <a:t>MultiheadAttention</a:t>
                </a:r>
                <a:r>
                  <a:rPr lang="en-US" sz="1800" dirty="0"/>
                  <a:t>(</a:t>
                </a:r>
                <a:r>
                  <a:rPr lang="en-US" sz="1800" b="1" i="1" dirty="0"/>
                  <a:t>X</a:t>
                </a:r>
                <a:r>
                  <a:rPr lang="en-US" sz="1800" dirty="0"/>
                  <a:t>) is </a:t>
                </a:r>
                <a:r>
                  <a:rPr lang="en-US" sz="1800" i="1" dirty="0"/>
                  <a:t>m</a:t>
                </a:r>
                <a:r>
                  <a:rPr lang="en-US" sz="1800" dirty="0"/>
                  <a:t> x </a:t>
                </a:r>
                <a:r>
                  <a:rPr lang="en-US" sz="1800" i="1" dirty="0" err="1"/>
                  <a:t>d</a:t>
                </a:r>
                <a:r>
                  <a:rPr lang="en-US" sz="1800" i="1" baseline="-25000" dirty="0" err="1"/>
                  <a:t>m</a:t>
                </a:r>
                <a:r>
                  <a:rPr lang="en-US" sz="1800" dirty="0"/>
                  <a:t> matrix, as follows:</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𝑂</m:t>
                          </m:r>
                        </m:sup>
                      </m:sSup>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
                        </m:e>
                      </m:d>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370320" cy="5176066"/>
              </a:xfrm>
              <a:blipFill>
                <a:blip r:embed="rId2"/>
                <a:stretch>
                  <a:fillRect l="-766" t="-589" r="-861" b="-50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38</a:t>
            </a:fld>
            <a:endParaRPr lang="en-US"/>
          </a:p>
        </p:txBody>
      </p:sp>
      <mc:AlternateContent xmlns:mc="http://schemas.openxmlformats.org/markup-compatibility/2006" xmlns:a14="http://schemas.microsoft.com/office/drawing/2010/main">
        <mc:Choice Requires="a14">
          <p:sp>
            <p:nvSpPr>
              <p:cNvPr id="7" name="Rectangle 6"/>
              <p:cNvSpPr/>
              <p:nvPr/>
            </p:nvSpPr>
            <p:spPr>
              <a:xfrm>
                <a:off x="6451600" y="1044357"/>
                <a:ext cx="5506720" cy="4792787"/>
              </a:xfrm>
              <a:prstGeom prst="rect">
                <a:avLst/>
              </a:prstGeom>
            </p:spPr>
            <p:txBody>
              <a:bodyPr wrap="square">
                <a:spAutoFit/>
              </a:bodyPr>
              <a:lstStyle/>
              <a:p>
                <a:pPr algn="just"/>
                <a:r>
                  <a:rPr lang="en-US" sz="1900" dirty="0">
                    <a:latin typeface="Times New Roman" panose="02020603050405020304" pitchFamily="18" charset="0"/>
                    <a:ea typeface="DengXian"/>
                    <a:cs typeface="Times New Roman" panose="02020603050405020304" pitchFamily="18" charset="0"/>
                  </a:rPr>
                  <a:t>After multi-head attention goes through residual mechanism and layer normalization of attention sublayer, it is fed to feedforward sublayer or feedforward network (FFN) to finish the processing of encoder. Let </a:t>
                </a:r>
                <a:r>
                  <a:rPr lang="en-US" sz="1900" dirty="0" err="1">
                    <a:latin typeface="Times New Roman" panose="02020603050405020304" pitchFamily="18" charset="0"/>
                    <a:ea typeface="DengXian"/>
                    <a:cs typeface="Times New Roman" panose="02020603050405020304" pitchFamily="18" charset="0"/>
                  </a:rPr>
                  <a:t>EncoderAttention</a:t>
                </a:r>
                <a:r>
                  <a:rPr lang="en-US" sz="1900" dirty="0">
                    <a:latin typeface="Times New Roman" panose="02020603050405020304" pitchFamily="18" charset="0"/>
                    <a:ea typeface="DengXian"/>
                    <a:cs typeface="Times New Roman" panose="02020603050405020304" pitchFamily="18" charset="0"/>
                  </a:rPr>
                  <a:t>(</a:t>
                </a:r>
                <a:r>
                  <a:rPr lang="en-US" sz="1900" b="1" i="1" dirty="0">
                    <a:latin typeface="Times New Roman" panose="02020603050405020304" pitchFamily="18" charset="0"/>
                    <a:ea typeface="DengXian"/>
                    <a:cs typeface="Times New Roman" panose="02020603050405020304" pitchFamily="18" charset="0"/>
                  </a:rPr>
                  <a:t>X</a:t>
                </a:r>
                <a:r>
                  <a:rPr lang="en-US" sz="1900" dirty="0">
                    <a:latin typeface="Times New Roman" panose="02020603050405020304" pitchFamily="18" charset="0"/>
                    <a:ea typeface="DengXian"/>
                    <a:cs typeface="Times New Roman" panose="02020603050405020304" pitchFamily="18" charset="0"/>
                  </a:rPr>
                  <a:t>) be output of encoder which is considered as attention:</a:t>
                </a:r>
              </a:p>
              <a:p>
                <a:pPr algn="just"/>
                <a14:m>
                  <m:oMathPara xmlns:m="http://schemas.openxmlformats.org/officeDocument/2006/math">
                    <m:oMathParaPr>
                      <m:jc m:val="left"/>
                    </m:oMathParaPr>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oMath>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EncoderAttention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FFN</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e>
                      </m:d>
                    </m:oMath>
                  </m:oMathPara>
                </a14:m>
                <a:endParaRPr lang="en-US" sz="1900" dirty="0">
                  <a:latin typeface="Times New Roman" panose="02020603050405020304" pitchFamily="18" charset="0"/>
                  <a:ea typeface="DengXian"/>
                  <a:cs typeface="Times New Roman" panose="02020603050405020304" pitchFamily="18" charset="0"/>
                </a:endParaRPr>
              </a:p>
              <a:p>
                <a:pPr algn="just"/>
                <a:r>
                  <a:rPr lang="en-US" sz="1900" dirty="0">
                    <a:latin typeface="Times New Roman" panose="02020603050405020304" pitchFamily="18" charset="0"/>
                    <a:ea typeface="DengXian"/>
                  </a:rPr>
                  <a:t>If there is a stack of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encoders, the process above is repeated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times. In literature (</a:t>
                </a:r>
                <a:r>
                  <a:rPr lang="en-US" sz="1900" dirty="0" err="1">
                    <a:latin typeface="Times New Roman" panose="02020603050405020304" pitchFamily="18" charset="0"/>
                    <a:ea typeface="DengXian"/>
                  </a:rPr>
                  <a:t>Vaswani</a:t>
                </a:r>
                <a:r>
                  <a:rPr lang="en-US" sz="1900" dirty="0">
                    <a:latin typeface="Times New Roman" panose="02020603050405020304" pitchFamily="18" charset="0"/>
                    <a:ea typeface="DengXian"/>
                  </a:rPr>
                  <a:t>, et al., 2017),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is set to be 6. Without loss of generality, we can consider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 1 as simplest case for easy explanations.</a:t>
                </a:r>
                <a:endParaRPr lang="en-US" sz="1900" dirty="0"/>
              </a:p>
            </p:txBody>
          </p:sp>
        </mc:Choice>
        <mc:Fallback xmlns="">
          <p:sp>
            <p:nvSpPr>
              <p:cNvPr id="7" name="Rectangle 6"/>
              <p:cNvSpPr>
                <a:spLocks noRot="1" noChangeAspect="1" noMove="1" noResize="1" noEditPoints="1" noAdjustHandles="1" noChangeArrowheads="1" noChangeShapeType="1" noTextEdit="1"/>
              </p:cNvSpPr>
              <p:nvPr/>
            </p:nvSpPr>
            <p:spPr>
              <a:xfrm>
                <a:off x="6451600" y="1044357"/>
                <a:ext cx="5506720" cy="4792787"/>
              </a:xfrm>
              <a:prstGeom prst="rect">
                <a:avLst/>
              </a:prstGeom>
              <a:blipFill>
                <a:blip r:embed="rId3"/>
                <a:stretch>
                  <a:fillRect l="-996" t="-635" r="-996" b="-1017"/>
                </a:stretch>
              </a:blipFill>
            </p:spPr>
            <p:txBody>
              <a:bodyPr/>
              <a:lstStyle/>
              <a:p>
                <a:r>
                  <a:rPr lang="en-US">
                    <a:noFill/>
                  </a:rPr>
                  <a:t> </a:t>
                </a:r>
              </a:p>
            </p:txBody>
          </p:sp>
        </mc:Fallback>
      </mc:AlternateContent>
    </p:spTree>
    <p:extLst>
      <p:ext uri="{BB962C8B-B14F-4D97-AF65-F5344CB8AC3E}">
        <p14:creationId xmlns:p14="http://schemas.microsoft.com/office/powerpoint/2010/main" val="373196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2400" dirty="0"/>
              <a:t>Now it is essential to survey how decoder applies encoder attention </a:t>
            </a:r>
            <a:r>
              <a:rPr lang="en-US" sz="2400" dirty="0" err="1"/>
              <a:t>EncoderAttention</a:t>
            </a:r>
            <a:r>
              <a:rPr lang="en-US" sz="2400" dirty="0"/>
              <a:t>(</a:t>
            </a:r>
            <a:r>
              <a:rPr lang="en-US" sz="2400" b="1" i="1" dirty="0"/>
              <a:t>X</a:t>
            </a:r>
            <a:r>
              <a:rPr lang="en-US" sz="2400" dirty="0"/>
              <a:t>) into its encoding task. Essentially, decoder has two multi-head attentions such as masked multi-head attention and multi-head attention whereas encoder has only one multi-head attention. Their attentions are similar to encoder’s attention but there is a slight difference. Firstly, decoder input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is fed to masked multi-head attention sublayer with note that </a:t>
            </a:r>
            <a:r>
              <a:rPr lang="en-US" sz="2400" b="1" i="1" dirty="0"/>
              <a:t>Y</a:t>
            </a:r>
            <a:r>
              <a:rPr lang="en-US" sz="2400" dirty="0"/>
              <a:t> is </a:t>
            </a:r>
            <a:r>
              <a:rPr lang="en-US" sz="2400" i="1" dirty="0"/>
              <a:t>n</a:t>
            </a:r>
            <a:r>
              <a:rPr lang="en-US" sz="2400" dirty="0"/>
              <a:t> x </a:t>
            </a:r>
            <a:r>
              <a:rPr lang="en-US" sz="2400" i="1" dirty="0" err="1"/>
              <a:t>d</a:t>
            </a:r>
            <a:r>
              <a:rPr lang="en-US" sz="2400" i="1" baseline="-25000" dirty="0" err="1"/>
              <a:t>m</a:t>
            </a:r>
            <a:r>
              <a:rPr lang="en-US" sz="2400" dirty="0"/>
              <a:t> matrix with support that model dimension </a:t>
            </a:r>
            <a:r>
              <a:rPr lang="en-US" sz="2400" i="1" dirty="0" err="1"/>
              <a:t>d</a:t>
            </a:r>
            <a:r>
              <a:rPr lang="en-US" sz="2400" i="1" baseline="-25000" dirty="0" err="1"/>
              <a:t>m</a:t>
            </a:r>
            <a:r>
              <a:rPr lang="en-US" sz="2400" dirty="0"/>
              <a:t>, which is often set to be 512 in natural language processing (NLP), may not be changed with regard to decoder. Because masked multi-head attention is composed by concatenation of masked head attentions by the same way of encoder, we should concern masked head attention. Sequence </a:t>
            </a:r>
            <a:r>
              <a:rPr lang="en-US" sz="2400" b="1" i="1" dirty="0"/>
              <a:t>Y</a:t>
            </a:r>
            <a:r>
              <a:rPr lang="en-US" sz="2400" dirty="0"/>
              <a:t> should have </a:t>
            </a:r>
            <a:r>
              <a:rPr lang="en-US" sz="2400" i="1" dirty="0"/>
              <a:t>n</a:t>
            </a:r>
            <a:r>
              <a:rPr lang="en-US" sz="2400" dirty="0"/>
              <a:t> = </a:t>
            </a:r>
            <a:r>
              <a:rPr lang="en-US" sz="2400" i="1" dirty="0"/>
              <a:t>m</a:t>
            </a:r>
            <a:r>
              <a:rPr lang="en-US" sz="2400" dirty="0"/>
              <a:t> tokens like sequence </a:t>
            </a:r>
            <a:r>
              <a:rPr lang="en-US" sz="2400" b="1" i="1" dirty="0"/>
              <a:t>X</a:t>
            </a:r>
            <a:r>
              <a:rPr lang="en-US" sz="2400" dirty="0"/>
              <a:t> in practice. This is necessary because the length </a:t>
            </a:r>
            <a:r>
              <a:rPr lang="en-US" sz="2400" i="1" dirty="0"/>
              <a:t>m</a:t>
            </a:r>
            <a:r>
              <a:rPr lang="en-US" sz="2400" dirty="0"/>
              <a:t> = </a:t>
            </a:r>
            <a:r>
              <a:rPr lang="en-US" sz="2400" i="1" dirty="0"/>
              <a:t>n</a:t>
            </a:r>
            <a:r>
              <a:rPr lang="en-US" sz="2400" dirty="0"/>
              <a:t> is the largest number of possible tokens in any sequence. For shorter sentences in NLP, redundant tokens are represented by zeros. Moreover, most of parameters (weight matrices) of encoder and decoder are independent from </a:t>
            </a:r>
            <a:r>
              <a:rPr lang="en-US" sz="2400" i="1" dirty="0"/>
              <a:t>m</a:t>
            </a:r>
            <a:r>
              <a:rPr lang="en-US" sz="2400" dirty="0"/>
              <a:t> and </a:t>
            </a:r>
            <a:r>
              <a:rPr lang="en-US" sz="2400" i="1" dirty="0"/>
              <a:t>n</a:t>
            </a:r>
            <a:r>
              <a:rPr lang="en-US" sz="2400" dirty="0"/>
              <a:t>, especially in the case </a:t>
            </a:r>
            <a:r>
              <a:rPr lang="en-US" sz="2400" i="1" dirty="0"/>
              <a:t>m</a:t>
            </a:r>
            <a:r>
              <a:rPr lang="en-US" sz="2400" dirty="0"/>
              <a:t> = </a:t>
            </a:r>
            <a:r>
              <a:rPr lang="en-US" sz="2400" i="1" dirty="0"/>
              <a:t>n</a:t>
            </a:r>
            <a:r>
              <a:rPr lang="en-US" sz="2400" dirty="0"/>
              <a: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343397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100" dirty="0"/>
                  <a:t>Artificial intelligence (</a:t>
                </a:r>
                <a:r>
                  <a:rPr lang="en-US" sz="2100" i="1" dirty="0"/>
                  <a:t>AI</a:t>
                </a:r>
                <a:r>
                  <a:rPr lang="en-US" sz="2100" dirty="0"/>
                  <a:t>) is recent trend in technological world, especially in computer science, in which artificial neural network (ANN, NN) is one of important subjects of AI. Essentially, </a:t>
                </a:r>
                <a:r>
                  <a:rPr lang="en-US" sz="2100" i="1" dirty="0"/>
                  <a:t>ANN</a:t>
                </a:r>
                <a:r>
                  <a:rPr lang="en-US" sz="2100" dirty="0"/>
                  <a:t> models or implements a complicated function </a:t>
                </a:r>
                <a:r>
                  <a:rPr lang="en-US" sz="2100" b="1" i="1" dirty="0"/>
                  <a:t>y</a:t>
                </a:r>
                <a:r>
                  <a:rPr lang="en-US" sz="2100" dirty="0"/>
                  <a:t> = </a:t>
                </a:r>
                <a:r>
                  <a:rPr lang="en-US" sz="2100" i="1" dirty="0"/>
                  <a:t>f</a:t>
                </a:r>
                <a:r>
                  <a:rPr lang="en-US" sz="2100" dirty="0"/>
                  <a:t>(</a:t>
                </a:r>
                <a:r>
                  <a:rPr lang="en-US" sz="2100" b="1" i="1" dirty="0"/>
                  <a:t>x</a:t>
                </a:r>
                <a:r>
                  <a:rPr lang="en-US" sz="2100" dirty="0"/>
                  <a:t>) where </a:t>
                </a:r>
                <a:r>
                  <a:rPr lang="en-US" sz="2100" b="1" i="1" dirty="0"/>
                  <a:t>x</a:t>
                </a:r>
                <a:r>
                  <a:rPr lang="en-US" sz="2100" dirty="0"/>
                  <a:t> = (</a:t>
                </a:r>
                <a:r>
                  <a:rPr lang="en-US" sz="2100" i="1" dirty="0"/>
                  <a:t>x</a:t>
                </a:r>
                <a:r>
                  <a:rPr lang="en-US" sz="2100" baseline="-25000" dirty="0"/>
                  <a:t>1</a:t>
                </a:r>
                <a:r>
                  <a:rPr lang="en-US" sz="2100" dirty="0"/>
                  <a:t>, </a:t>
                </a:r>
                <a:r>
                  <a:rPr lang="en-US" sz="2100" i="1" dirty="0"/>
                  <a:t>x</a:t>
                </a:r>
                <a:r>
                  <a:rPr lang="en-US" sz="2100" baseline="-25000" dirty="0"/>
                  <a:t>2</a:t>
                </a:r>
                <a:r>
                  <a:rPr lang="en-US" sz="2100" dirty="0"/>
                  <a:t>,…, </a:t>
                </a:r>
                <a:r>
                  <a:rPr lang="en-US" sz="2100" i="1" dirty="0" err="1"/>
                  <a:t>x</a:t>
                </a:r>
                <a:r>
                  <a:rPr lang="en-US" sz="2100" i="1" baseline="-25000" dirty="0" err="1"/>
                  <a:t>m</a:t>
                </a:r>
                <a:r>
                  <a:rPr lang="en-US" sz="2100" dirty="0"/>
                  <a:t>)</a:t>
                </a:r>
                <a:r>
                  <a:rPr lang="en-US" sz="2100" i="1" baseline="30000" dirty="0"/>
                  <a:t>T</a:t>
                </a:r>
                <a:r>
                  <a:rPr lang="en-US" sz="2100" dirty="0"/>
                  <a:t> and </a:t>
                </a:r>
                <a:r>
                  <a:rPr lang="en-US" sz="2100" b="1" i="1" dirty="0"/>
                  <a:t>y</a:t>
                </a:r>
                <a:r>
                  <a:rPr lang="en-US" sz="2100" dirty="0"/>
                  <a:t> = (</a:t>
                </a:r>
                <a:r>
                  <a:rPr lang="en-US" sz="2100" i="1" dirty="0"/>
                  <a:t>y</a:t>
                </a:r>
                <a:r>
                  <a:rPr lang="en-US" sz="2100" baseline="-25000" dirty="0"/>
                  <a:t>1</a:t>
                </a:r>
                <a:r>
                  <a:rPr lang="en-US" sz="2100" dirty="0"/>
                  <a:t>, </a:t>
                </a:r>
                <a:r>
                  <a:rPr lang="en-US" sz="2100" i="1" dirty="0"/>
                  <a:t>y</a:t>
                </a:r>
                <a:r>
                  <a:rPr lang="en-US" sz="2100" baseline="-25000" dirty="0"/>
                  <a:t>2</a:t>
                </a:r>
                <a:r>
                  <a:rPr lang="en-US" sz="2100" dirty="0"/>
                  <a:t>,…, </a:t>
                </a:r>
                <a:r>
                  <a:rPr lang="en-US" sz="2100" i="1" dirty="0" err="1"/>
                  <a:t>y</a:t>
                </a:r>
                <a:r>
                  <a:rPr lang="en-US" sz="2100" i="1" baseline="-25000" dirty="0" err="1"/>
                  <a:t>n</a:t>
                </a:r>
                <a:r>
                  <a:rPr lang="en-US" sz="2100" dirty="0"/>
                  <a:t>)</a:t>
                </a:r>
                <a:r>
                  <a:rPr lang="en-US" sz="2100" i="1" baseline="30000" dirty="0"/>
                  <a:t>T</a:t>
                </a:r>
                <a:r>
                  <a:rPr lang="en-US" sz="2100" dirty="0"/>
                  <a:t> are vectors so that </a:t>
                </a:r>
                <a:r>
                  <a:rPr lang="en-US" sz="2100" b="1" i="1" dirty="0"/>
                  <a:t>x</a:t>
                </a:r>
                <a:r>
                  <a:rPr lang="en-US" sz="2100" dirty="0"/>
                  <a:t> and </a:t>
                </a:r>
                <a:r>
                  <a:rPr lang="en-US" sz="2100" b="1" i="1" dirty="0"/>
                  <a:t>y</a:t>
                </a:r>
                <a:r>
                  <a:rPr lang="en-US" sz="2100" dirty="0"/>
                  <a:t> are imitated by input layer and output layer of ANN, respectively with note that each layer is composed of units called neurons </a:t>
                </a:r>
                <a:r>
                  <a:rPr lang="en-US" sz="2100" i="1" dirty="0"/>
                  <a:t>x</a:t>
                </a:r>
                <a:r>
                  <a:rPr lang="en-US" sz="2100" i="1" baseline="-25000" dirty="0"/>
                  <a:t>i</a:t>
                </a:r>
                <a:r>
                  <a:rPr lang="en-US" sz="2100" dirty="0"/>
                  <a:t>, </a:t>
                </a:r>
                <a:r>
                  <a:rPr lang="en-US" sz="2100" i="1" dirty="0" err="1"/>
                  <a:t>y</a:t>
                </a:r>
                <a:r>
                  <a:rPr lang="en-US" sz="2100" i="1" baseline="-25000" dirty="0" err="1"/>
                  <a:t>i</a:t>
                </a:r>
                <a:r>
                  <a:rPr lang="en-US" sz="2100" dirty="0"/>
                  <a:t>. The complication degree of function </a:t>
                </a:r>
                <a:r>
                  <a:rPr lang="en-US" sz="2100" b="1" i="1" dirty="0"/>
                  <a:t>y</a:t>
                </a:r>
                <a:r>
                  <a:rPr lang="en-US" sz="2100" dirty="0"/>
                  <a:t> = </a:t>
                </a:r>
                <a:r>
                  <a:rPr lang="en-US" sz="2100" i="1" dirty="0"/>
                  <a:t>f</a:t>
                </a:r>
                <a:r>
                  <a:rPr lang="en-US" sz="2100" dirty="0"/>
                  <a:t>(</a:t>
                </a:r>
                <a:r>
                  <a:rPr lang="en-US" sz="2100" b="1" i="1" dirty="0"/>
                  <a:t>x</a:t>
                </a:r>
                <a:r>
                  <a:rPr lang="en-US" sz="2100" dirty="0"/>
                  <a:t>) is realized by hidden layers of ANN which are intermediated layers between input layer and output layer. We denote:</a:t>
                </a:r>
              </a:p>
              <a:p>
                <a:pPr marL="0" indent="0">
                  <a:buNone/>
                </a:pPr>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rPr>
                        <m:t>𝒚</m:t>
                      </m:r>
                      <m:r>
                        <a:rPr lang="en-US" sz="2100" i="1">
                          <a:latin typeface="Cambria Math" panose="02040503050406030204" pitchFamily="18" charset="0"/>
                        </a:rPr>
                        <m:t>=</m:t>
                      </m:r>
                      <m:r>
                        <a:rPr lang="en-US" sz="2100" i="1">
                          <a:latin typeface="Cambria Math" panose="02040503050406030204" pitchFamily="18" charset="0"/>
                        </a:rPr>
                        <m:t>𝑓</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oMath>
                  </m:oMathPara>
                </a14:m>
                <a:endParaRPr lang="en-US" sz="2100" dirty="0"/>
              </a:p>
              <a:p>
                <a:pPr marL="0" indent="0">
                  <a:buNone/>
                </a:pPr>
                <a:r>
                  <a:rPr lang="en-US" sz="2100" dirty="0"/>
                  <a:t>Where Θ denotes parameters of ANN which are often weights and biases. Because </a:t>
                </a:r>
                <a:r>
                  <a:rPr lang="en-US" sz="2100" i="1" dirty="0"/>
                  <a:t>f</a:t>
                </a:r>
                <a:r>
                  <a:rPr lang="en-US" sz="2100" dirty="0"/>
                  <a:t>(</a:t>
                </a:r>
                <a:r>
                  <a:rPr lang="en-US" sz="2100" b="1" i="1" dirty="0"/>
                  <a:t>x</a:t>
                </a:r>
                <a:r>
                  <a:rPr lang="en-US" sz="2100" dirty="0"/>
                  <a:t> | Θ) is essentially vector-by-vector function whose input and output are vectors, it should have denoted as </a:t>
                </a:r>
                <a:r>
                  <a:rPr lang="en-US" sz="2100" b="1" i="1" dirty="0"/>
                  <a:t>f</a:t>
                </a:r>
                <a:r>
                  <a:rPr lang="en-US" sz="2100" dirty="0"/>
                  <a:t>(</a:t>
                </a:r>
                <a:r>
                  <a:rPr lang="en-US" sz="2100" b="1" i="1" dirty="0"/>
                  <a:t>x</a:t>
                </a:r>
                <a:r>
                  <a:rPr lang="en-US" sz="2100" dirty="0"/>
                  <a:t> | Θ) but it is still denoted as </a:t>
                </a:r>
                <a:r>
                  <a:rPr lang="en-US" sz="2100" i="1" dirty="0"/>
                  <a:t>f</a:t>
                </a:r>
                <a:r>
                  <a:rPr lang="en-US" sz="2100" dirty="0"/>
                  <a:t>(</a:t>
                </a:r>
                <a:r>
                  <a:rPr lang="en-US" sz="2100" b="1" i="1" dirty="0"/>
                  <a:t>x</a:t>
                </a:r>
                <a:r>
                  <a:rPr lang="en-US" sz="2100" dirty="0"/>
                  <a:t> | Θ) for convenience and moreover, input </a:t>
                </a:r>
                <a:r>
                  <a:rPr lang="en-US" sz="2100" b="1" i="1" dirty="0"/>
                  <a:t>x</a:t>
                </a:r>
                <a:r>
                  <a:rPr lang="en-US" sz="2100" dirty="0"/>
                  <a:t> and output </a:t>
                </a:r>
                <a:r>
                  <a:rPr lang="en-US" sz="2100" b="1" i="1" dirty="0"/>
                  <a:t>y</a:t>
                </a:r>
                <a:r>
                  <a:rPr lang="en-US" sz="2100" dirty="0"/>
                  <a:t> will be matrices if their elements </a:t>
                </a:r>
                <a:r>
                  <a:rPr lang="en-US" sz="2100" i="1" dirty="0"/>
                  <a:t>x</a:t>
                </a:r>
                <a:r>
                  <a:rPr lang="en-US" sz="2100" i="1" baseline="-25000" dirty="0"/>
                  <a:t>i</a:t>
                </a:r>
                <a:r>
                  <a:rPr lang="en-US" sz="2100" dirty="0"/>
                  <a:t> and </a:t>
                </a:r>
                <a:r>
                  <a:rPr lang="en-US" sz="2100" i="1" dirty="0" err="1"/>
                  <a:t>y</a:t>
                </a:r>
                <a:r>
                  <a:rPr lang="en-US" sz="2100" i="1" baseline="-25000" dirty="0" err="1"/>
                  <a:t>i</a:t>
                </a:r>
                <a:r>
                  <a:rPr lang="en-US" sz="2100" dirty="0"/>
                  <a:t> are vectors. If there are many enough hidden layers, ANN becomes a so-called deep neural network (</a:t>
                </a:r>
                <a:r>
                  <a:rPr lang="en-US" sz="2100" i="1" dirty="0"/>
                  <a:t>DNN</a:t>
                </a:r>
                <a:r>
                  <a:rPr lang="en-US" sz="2100" dirty="0"/>
                  <a:t>) such that DNN is cornerstone of the main subject of this report which is transformer because transformer, as its name implies, is the highly abstract and complicated version of function </a:t>
                </a:r>
                <a:r>
                  <a:rPr lang="en-US" sz="2100" b="1" i="1" dirty="0"/>
                  <a:t>y</a:t>
                </a:r>
                <a:r>
                  <a:rPr lang="en-US" sz="2100" dirty="0"/>
                  <a:t> = </a:t>
                </a:r>
                <a:r>
                  <a:rPr lang="en-US" sz="2100" i="1" dirty="0"/>
                  <a:t>f</a:t>
                </a:r>
                <a:r>
                  <a:rPr lang="en-US" sz="2100" dirty="0"/>
                  <a:t>(</a:t>
                </a:r>
                <a:r>
                  <a:rPr lang="en-US" sz="2100" b="1" i="1" dirty="0"/>
                  <a:t>x</a:t>
                </a:r>
                <a:r>
                  <a:rPr lang="en-US" sz="2100" dirty="0"/>
                  <a:t>). In other words, a transformer will make the transformation between complex and different objects if it is implemented by DNN or set of DNNs according to viewpoint of DNN</a:t>
                </a:r>
                <a:r>
                  <a:rPr lang="en-US" sz="2100" dirty="0" smtClean="0"/>
                  <a:t>.</a:t>
                </a: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98960" cy="5176066"/>
              </a:xfrm>
              <a:blipFill>
                <a:blip r:embed="rId2"/>
                <a:stretch>
                  <a:fillRect l="-610"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800" dirty="0"/>
                  <a:t>There is a principle that a token </a:t>
                </a:r>
                <a:r>
                  <a:rPr lang="en-US" sz="1800" b="1" i="1" dirty="0" err="1"/>
                  <a:t>y</a:t>
                </a:r>
                <a:r>
                  <a:rPr lang="en-US" sz="1800" i="1" baseline="-25000" dirty="0" err="1"/>
                  <a:t>i</a:t>
                </a:r>
                <a:r>
                  <a:rPr lang="en-US" sz="1800" dirty="0"/>
                  <a:t> in sequence </a:t>
                </a:r>
                <a:r>
                  <a:rPr lang="en-US" sz="1800" b="1" i="1" dirty="0"/>
                  <a:t>Y</a:t>
                </a:r>
                <a:r>
                  <a:rPr lang="en-US" sz="1800" dirty="0"/>
                  <a:t> does not know its successive tokens </a:t>
                </a:r>
                <a:r>
                  <a:rPr lang="en-US" sz="1800" b="1" i="1" dirty="0"/>
                  <a:t>y</a:t>
                </a:r>
                <a:r>
                  <a:rPr lang="en-US" sz="1800" i="1" baseline="-25000" dirty="0"/>
                  <a:t>i</a:t>
                </a:r>
                <a:r>
                  <a:rPr lang="en-US" sz="1800" baseline="-25000" dirty="0"/>
                  <a:t>+1</a:t>
                </a:r>
                <a:r>
                  <a:rPr lang="en-US" sz="1800" dirty="0"/>
                  <a:t>, </a:t>
                </a:r>
                <a:r>
                  <a:rPr lang="en-US" sz="1800" b="1" i="1" dirty="0"/>
                  <a:t>y</a:t>
                </a:r>
                <a:r>
                  <a:rPr lang="en-US" sz="1800" i="1" baseline="-25000" dirty="0"/>
                  <a:t>i</a:t>
                </a:r>
                <a:r>
                  <a:rPr lang="en-US" sz="1800" baseline="-25000" dirty="0"/>
                  <a:t>+2</a:t>
                </a:r>
                <a:r>
                  <a:rPr lang="en-US" sz="1800" dirty="0"/>
                  <a:t>,…, </a:t>
                </a:r>
                <a:r>
                  <a:rPr lang="en-US" sz="1800" b="1" i="1" dirty="0" err="1"/>
                  <a:t>y</a:t>
                </a:r>
                <a:r>
                  <a:rPr lang="en-US" sz="1800" i="1" baseline="-25000" dirty="0" err="1"/>
                  <a:t>n</a:t>
                </a:r>
                <a:r>
                  <a:rPr lang="en-US" sz="1800" dirty="0"/>
                  <a:t> with note that these tokens are called unknown tokens for token </a:t>
                </a:r>
                <a:r>
                  <a:rPr lang="en-US" sz="1800" b="1" i="1" dirty="0" err="1"/>
                  <a:t>y</a:t>
                </a:r>
                <a:r>
                  <a:rPr lang="en-US" sz="1800" i="1" baseline="-25000" dirty="0" err="1"/>
                  <a:t>i</a:t>
                </a:r>
                <a:r>
                  <a:rPr lang="en-US" sz="1800" dirty="0"/>
                  <a:t>, which causes that soft-max function needs to be added a mask matrix </a:t>
                </a:r>
                <a:r>
                  <a:rPr lang="en-US" sz="1800" i="1" dirty="0"/>
                  <a:t>M</a:t>
                </a:r>
                <a:r>
                  <a:rPr lang="en-US" sz="1800" dirty="0"/>
                  <a:t> whose unknown positions are removed by setting them to be negative infinites because evaluation of negative infinite by exponential function is zero. </a:t>
                </a:r>
                <a:r>
                  <a:rPr lang="en-US" sz="1800" i="1" dirty="0"/>
                  <a:t>Masked attention</a:t>
                </a:r>
                <a:r>
                  <a:rPr lang="en-US" sz="1800" dirty="0"/>
                  <a:t> is self-attention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b="1" i="1">
                              <a:latin typeface="Cambria Math" panose="02040503050406030204" pitchFamily="18" charset="0"/>
                            </a:rPr>
                            <m:t>𝒀</m:t>
                          </m:r>
                        </m:e>
                      </m:d>
                      <m:r>
                        <a:rPr lang="en-US" sz="1800">
                          <a:latin typeface="Cambria Math" panose="02040503050406030204" pitchFamily="18" charset="0"/>
                        </a:rPr>
                        <m:t>=</m:t>
                      </m:r>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i="1">
                              <a:latin typeface="Cambria Math" panose="02040503050406030204" pitchFamily="18" charset="0"/>
                            </a:rPr>
                            <m:t>𝑀</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oMath>
                  </m:oMathPara>
                </a14:m>
                <a:endParaRPr lang="en-US" sz="1800" dirty="0"/>
              </a:p>
              <a:p>
                <a:pPr marL="0" indent="0">
                  <a:buNone/>
                </a:pPr>
                <a:r>
                  <a:rPr lang="en-US" sz="1800" dirty="0"/>
                  <a:t>Where masked matrix </a:t>
                </a:r>
                <a:r>
                  <a:rPr lang="en-US" sz="1800" i="1" dirty="0"/>
                  <a:t>M</a:t>
                </a:r>
                <a:r>
                  <a:rPr lang="en-US" sz="1800" dirty="0"/>
                  <a:t> is triangle matrix with negative infinites on upper part and zeros on lower part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𝑀</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5"/>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0</m:t>
                                </m:r>
                              </m:e>
                            </m:mr>
                          </m:m>
                        </m:e>
                      </m:d>
                    </m:oMath>
                  </m:oMathPara>
                </a14:m>
                <a:endParaRPr lang="en-US" sz="1800" dirty="0"/>
              </a:p>
              <a:p>
                <a:pPr marL="0" indent="0">
                  <a:buNone/>
                </a:pPr>
                <a:r>
                  <a:rPr lang="en-US" sz="1800" dirty="0"/>
                  <a:t>Note,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𝑄</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𝑄</m:t>
                                </m:r>
                              </m:sup>
                            </m:sSup>
                          </m:e>
                        </m:mr>
                        <m:mr>
                          <m:e>
                            <m:r>
                              <a:rPr lang="en-US" sz="1800" i="1">
                                <a:latin typeface="Cambria Math" panose="02040503050406030204" pitchFamily="18" charset="0"/>
                              </a:rPr>
                              <m:t>𝐾</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𝐾</m:t>
                                </m:r>
                              </m:sup>
                            </m:sSup>
                          </m:e>
                        </m:mr>
                        <m:mr>
                          <m:e>
                            <m:r>
                              <a:rPr lang="en-US" sz="1800" i="1">
                                <a:latin typeface="Cambria Math" panose="02040503050406030204" pitchFamily="18" charset="0"/>
                              </a:rPr>
                              <m:t>𝑉</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𝑉</m:t>
                                </m:r>
                              </m:sup>
                            </m:sSup>
                          </m:e>
                        </m:mr>
                      </m:m>
                    </m:oMath>
                  </m:oMathPara>
                </a14:m>
                <a:endParaRPr lang="en-US" sz="1800" dirty="0"/>
              </a:p>
              <a:p>
                <a:pPr marL="0" indent="0">
                  <a:buNone/>
                </a:pPr>
                <a:r>
                  <a:rPr lang="en-US" sz="1800" dirty="0"/>
                  <a:t>Where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weight matrices with note that they are different from the ones of encoder. Dimensions of weight matrices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and </a:t>
                </a:r>
                <a:r>
                  <a:rPr lang="en-US" sz="1800" i="1" dirty="0" err="1"/>
                  <a:t>d</a:t>
                </a:r>
                <a:r>
                  <a:rPr lang="en-US" sz="1800" i="1" baseline="-25000" dirty="0" err="1"/>
                  <a:t>m</a:t>
                </a:r>
                <a:r>
                  <a:rPr lang="en-US" sz="1800" dirty="0"/>
                  <a:t> x </a:t>
                </a:r>
                <a:r>
                  <a:rPr lang="en-US" sz="1800" i="1" dirty="0"/>
                  <a:t>d</a:t>
                </a:r>
                <a:r>
                  <a:rPr lang="en-US" sz="1800" i="1" baseline="-25000" dirty="0"/>
                  <a:t>v</a:t>
                </a:r>
                <a:r>
                  <a:rPr lang="en-US" sz="1800" dirty="0"/>
                  <a:t>,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n</a:t>
                </a:r>
                <a:r>
                  <a:rPr lang="en-US" sz="1800" dirty="0"/>
                  <a:t> x </a:t>
                </a:r>
                <a:r>
                  <a:rPr lang="en-US" sz="1800" i="1" dirty="0" err="1"/>
                  <a:t>d</a:t>
                </a:r>
                <a:r>
                  <a:rPr lang="en-US" sz="1800" i="1" baseline="-25000" dirty="0" err="1"/>
                  <a:t>k</a:t>
                </a:r>
                <a:r>
                  <a:rPr lang="en-US" sz="1800" dirty="0"/>
                  <a:t>, </a:t>
                </a:r>
                <a:r>
                  <a:rPr lang="en-US" sz="1800" i="1" dirty="0"/>
                  <a:t>n</a:t>
                </a:r>
                <a:r>
                  <a:rPr lang="en-US" sz="1800" dirty="0"/>
                  <a:t> x </a:t>
                </a:r>
                <a:r>
                  <a:rPr lang="en-US" sz="1800" i="1" dirty="0" err="1"/>
                  <a:t>d</a:t>
                </a:r>
                <a:r>
                  <a:rPr lang="en-US" sz="1800" i="1" baseline="-25000" dirty="0" err="1"/>
                  <a:t>k</a:t>
                </a:r>
                <a:r>
                  <a:rPr lang="en-US" sz="1800" dirty="0"/>
                  <a:t>, and </a:t>
                </a:r>
                <a:r>
                  <a:rPr lang="en-US" sz="1800" i="1" dirty="0"/>
                  <a:t>n</a:t>
                </a:r>
                <a:r>
                  <a:rPr lang="en-US" sz="1800" dirty="0"/>
                  <a:t> x </a:t>
                </a:r>
                <a:r>
                  <a:rPr lang="en-US" sz="1800" i="1" dirty="0"/>
                  <a:t>d</a:t>
                </a:r>
                <a:r>
                  <a:rPr lang="en-US" sz="1800" i="1" baseline="-25000" dirty="0"/>
                  <a:t>v</a:t>
                </a:r>
                <a:r>
                  <a:rPr lang="en-US" sz="1800" dirty="0"/>
                  <a:t>, respectively whereas dimension of masked matrix </a:t>
                </a:r>
                <a:r>
                  <a:rPr lang="en-US" sz="1800" i="1" dirty="0"/>
                  <a:t>M</a:t>
                </a:r>
                <a:r>
                  <a:rPr lang="en-US" sz="1800" dirty="0"/>
                  <a:t> is </a:t>
                </a:r>
                <a:r>
                  <a:rPr lang="en-US" sz="1800" i="1" dirty="0"/>
                  <a:t>n</a:t>
                </a:r>
                <a:r>
                  <a:rPr lang="en-US" sz="1800" dirty="0"/>
                  <a:t> x </a:t>
                </a:r>
                <a:r>
                  <a:rPr lang="en-US" sz="1800" i="1" dirty="0"/>
                  <a:t>d</a:t>
                </a:r>
                <a:r>
                  <a:rPr lang="en-US" sz="1800" i="1" baseline="-25000" dirty="0"/>
                  <a:t>m</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406" t="-589" r="-406"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1035971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5445760" cy="5176066"/>
              </a:xfrm>
            </p:spPr>
            <p:txBody>
              <a:bodyPr>
                <a:normAutofit/>
              </a:bodyPr>
              <a:lstStyle/>
              <a:p>
                <a:pPr marL="0" indent="0">
                  <a:buNone/>
                </a:pPr>
                <a:r>
                  <a:rPr lang="en-US" sz="1900" dirty="0"/>
                  <a:t>We have </a:t>
                </a:r>
                <a:r>
                  <a:rPr lang="en-US" sz="1900" i="1" dirty="0"/>
                  <a:t>QK</a:t>
                </a:r>
                <a:r>
                  <a:rPr lang="en-US" sz="1900" i="1" baseline="30000" dirty="0"/>
                  <a:t>T</a:t>
                </a:r>
                <a:r>
                  <a:rPr lang="en-US" sz="1900" dirty="0"/>
                  <a:t> is </a:t>
                </a:r>
                <a:r>
                  <a:rPr lang="en-US" sz="1900" i="1" dirty="0"/>
                  <a:t>n</a:t>
                </a:r>
                <a:r>
                  <a:rPr lang="en-US" sz="1900" dirty="0"/>
                  <a:t> x </a:t>
                </a:r>
                <a:r>
                  <a:rPr lang="en-US" sz="1900" i="1" dirty="0"/>
                  <a:t>n</a:t>
                </a:r>
                <a:r>
                  <a:rPr lang="en-US" sz="1900" dirty="0"/>
                  <a:t> matrix:</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1</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𝑛</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mr>
                          </m:m>
                        </m:e>
                      </m:d>
                    </m:oMath>
                  </m:oMathPara>
                </a14:m>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5445760" cy="5176066"/>
              </a:xfrm>
              <a:blipFill>
                <a:blip r:embed="rId2"/>
                <a:stretch>
                  <a:fillRect l="-1007" t="-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41</a:t>
            </a:fld>
            <a:endParaRPr lang="en-US"/>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5527040" y="914399"/>
                <a:ext cx="6563360" cy="5176066"/>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dirty="0" smtClean="0"/>
                  <a:t>Recall </a:t>
                </a:r>
                <a:r>
                  <a:rPr lang="en-US" sz="1900" dirty="0"/>
                  <a:t>that the purpose of masked matrix </a:t>
                </a:r>
                <a:r>
                  <a:rPr lang="en-US" sz="1900" i="1" dirty="0"/>
                  <a:t>M</a:t>
                </a:r>
                <a:r>
                  <a:rPr lang="en-US" sz="1900" dirty="0"/>
                  <a:t> is to remove the affections of current token from its after tokens 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r>
                            <a:rPr lang="en-US" sz="1900" i="1">
                              <a:latin typeface="Cambria Math" panose="02040503050406030204" pitchFamily="18" charset="0"/>
                            </a:rPr>
                            <m:t>𝑀</m:t>
                          </m:r>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3</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𝑛</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33</m:t>
                                    </m:r>
                                  </m:sub>
                                </m:sSub>
                              </m:e>
                              <m:e>
                                <m:r>
                                  <a:rPr lang="en-US" sz="1900" i="1">
                                    <a:latin typeface="Cambria Math" panose="02040503050406030204" pitchFamily="18" charset="0"/>
                                  </a:rPr>
                                  <m:t>⋯</m:t>
                                </m:r>
                              </m:e>
                              <m:e>
                                <m:r>
                                  <a:rPr lang="en-US" sz="1900" i="1">
                                    <a:latin typeface="Cambria Math" panose="02040503050406030204" pitchFamily="18" charset="0"/>
                                  </a:rPr>
                                  <m:t>0</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3</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𝑛𝑛</m:t>
                                    </m:r>
                                  </m:sub>
                                </m:sSub>
                              </m:e>
                            </m:mr>
                          </m:m>
                        </m:e>
                      </m:d>
                    </m:oMath>
                  </m:oMathPara>
                </a14:m>
                <a:endParaRPr lang="en-US" sz="1900" dirty="0"/>
              </a:p>
              <a:p>
                <a:pPr marL="0" indent="0">
                  <a:buFont typeface="Arial" panose="020B0604020202020204" pitchFamily="34" charset="0"/>
                  <a:buNone/>
                </a:pPr>
                <a:r>
                  <a:rPr lang="en-US" sz="1900" dirty="0"/>
                  <a:t>Where,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r>
                              <a:rPr lang="en-US" sz="1900" i="1">
                                <a:latin typeface="Cambria Math" panose="02040503050406030204" pitchFamily="18" charset="0"/>
                              </a:rPr>
                              <m:t>𝑗</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r>
                                      <a:rPr lang="en-US" sz="1900" i="1">
                                        <a:latin typeface="Cambria Math" panose="02040503050406030204" pitchFamily="18" charset="0"/>
                                      </a:rPr>
                                      <m:t>−∞</m:t>
                                    </m:r>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d>
                                      <m:dPr>
                                        <m:ctrlPr>
                                          <a:rPr lang="en-US" sz="1900" i="1">
                                            <a:latin typeface="Cambria Math" panose="02040503050406030204" pitchFamily="18" charset="0"/>
                                          </a:rPr>
                                        </m:ctrlPr>
                                      </m:dPr>
                                      <m:e>
                                        <m:r>
                                          <a:rPr lang="en-US" sz="1900" i="1">
                                            <a:latin typeface="Cambria Math" panose="02040503050406030204" pitchFamily="18" charset="0"/>
                                          </a:rPr>
                                          <m:t>…</m:t>
                                        </m:r>
                                      </m:e>
                                    </m:d>
                                  </m:e>
                                </m:nary>
                              </m:den>
                            </m:f>
                            <m:r>
                              <a:rPr lang="en-US" sz="1900" i="1">
                                <a:latin typeface="Cambria Math" panose="02040503050406030204" pitchFamily="18" charset="0"/>
                              </a:rPr>
                              <m:t>=0,∀</m:t>
                            </m:r>
                            <m:r>
                              <a:rPr lang="en-US" sz="1900" i="1">
                                <a:latin typeface="Cambria Math" panose="02040503050406030204" pitchFamily="18" charset="0"/>
                              </a:rPr>
                              <m:t>𝑖</m:t>
                            </m:r>
                            <m:r>
                              <a:rPr lang="en-US" sz="1900" i="1">
                                <a:latin typeface="Cambria Math" panose="02040503050406030204" pitchFamily="18" charset="0"/>
                              </a:rPr>
                              <m:t>&lt;</m:t>
                            </m:r>
                            <m:r>
                              <a:rPr lang="en-US" sz="1900" i="1">
                                <a:latin typeface="Cambria Math" panose="02040503050406030204" pitchFamily="18" charset="0"/>
                              </a:rPr>
                              <m:t>𝑗</m:t>
                            </m:r>
                          </m:e>
                        </m:mr>
                      </m:m>
                    </m:oMath>
                  </m:oMathPara>
                </a14:m>
                <a:endParaRPr lang="en-US" sz="19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527040" y="914399"/>
                <a:ext cx="6563360" cy="5176066"/>
              </a:xfrm>
              <a:prstGeom prst="rect">
                <a:avLst/>
              </a:prstGeom>
              <a:blipFill>
                <a:blip r:embed="rId3"/>
                <a:stretch>
                  <a:fillRect l="-929" t="-589" r="-929"/>
                </a:stretch>
              </a:blipFill>
            </p:spPr>
            <p:txBody>
              <a:bodyPr/>
              <a:lstStyle/>
              <a:p>
                <a:r>
                  <a:rPr lang="en-US">
                    <a:noFill/>
                  </a:rPr>
                  <a:t> </a:t>
                </a:r>
              </a:p>
            </p:txBody>
          </p:sp>
        </mc:Fallback>
      </mc:AlternateContent>
    </p:spTree>
    <p:extLst>
      <p:ext uri="{BB962C8B-B14F-4D97-AF65-F5344CB8AC3E}">
        <p14:creationId xmlns:p14="http://schemas.microsoft.com/office/powerpoint/2010/main" val="711078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650" dirty="0"/>
                  <a:t>Therefore, masked attention is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i="1">
                              <a:latin typeface="Cambria Math" panose="02040503050406030204" pitchFamily="18" charset="0"/>
                            </a:rPr>
                            <m:t>𝑄</m:t>
                          </m:r>
                          <m:r>
                            <a:rPr lang="en-US" sz="1650" i="1">
                              <a:latin typeface="Cambria Math" panose="02040503050406030204" pitchFamily="18" charset="0"/>
                            </a:rPr>
                            <m:t>,</m:t>
                          </m:r>
                          <m:r>
                            <a:rPr lang="en-US" sz="1650" i="1">
                              <a:latin typeface="Cambria Math" panose="02040503050406030204" pitchFamily="18" charset="0"/>
                            </a:rPr>
                            <m:t>𝐾</m:t>
                          </m:r>
                          <m:r>
                            <a:rPr lang="en-US" sz="1650" i="1">
                              <a:latin typeface="Cambria Math" panose="02040503050406030204" pitchFamily="18" charset="0"/>
                            </a:rPr>
                            <m:t>,</m:t>
                          </m:r>
                          <m:r>
                            <a:rPr lang="en-US" sz="1650" i="1">
                              <a:latin typeface="Cambria Math" panose="02040503050406030204" pitchFamily="18" charset="0"/>
                            </a:rPr>
                            <m:t>𝑉</m:t>
                          </m:r>
                        </m:e>
                      </m:d>
                      <m:r>
                        <a:rPr lang="en-US" sz="1650" i="1">
                          <a:latin typeface="Cambria Math" panose="02040503050406030204" pitchFamily="18" charset="0"/>
                        </a:rPr>
                        <m:t>=</m:t>
                      </m:r>
                      <m:r>
                        <m:rPr>
                          <m:sty m:val="p"/>
                        </m:rPr>
                        <a:rPr lang="en-US" sz="1650">
                          <a:latin typeface="Cambria Math" panose="02040503050406030204" pitchFamily="18" charset="0"/>
                        </a:rPr>
                        <m:t>softmax</m:t>
                      </m:r>
                      <m:d>
                        <m:dPr>
                          <m:ctrlPr>
                            <a:rPr lang="en-US" sz="1650" i="1">
                              <a:latin typeface="Cambria Math" panose="02040503050406030204" pitchFamily="18" charset="0"/>
                            </a:rPr>
                          </m:ctrlPr>
                        </m:dPr>
                        <m:e>
                          <m:r>
                            <a:rPr lang="en-US" sz="1650" i="1">
                              <a:latin typeface="Cambria Math" panose="02040503050406030204" pitchFamily="18" charset="0"/>
                            </a:rPr>
                            <m:t>𝑀</m:t>
                          </m:r>
                          <m:r>
                            <a:rPr lang="en-US" sz="1650" i="1">
                              <a:latin typeface="Cambria Math" panose="02040503050406030204" pitchFamily="18" charset="0"/>
                            </a:rPr>
                            <m:t>+</m:t>
                          </m:r>
                          <m:f>
                            <m:fPr>
                              <m:ctrlPr>
                                <a:rPr lang="en-US" sz="1650" i="1">
                                  <a:latin typeface="Cambria Math" panose="02040503050406030204" pitchFamily="18" charset="0"/>
                                </a:rPr>
                              </m:ctrlPr>
                            </m:fPr>
                            <m:num>
                              <m:r>
                                <a:rPr lang="en-US" sz="1650" i="1">
                                  <a:latin typeface="Cambria Math" panose="02040503050406030204" pitchFamily="18" charset="0"/>
                                </a:rPr>
                                <m:t>𝑄</m:t>
                              </m:r>
                              <m:sSup>
                                <m:sSupPr>
                                  <m:ctrlPr>
                                    <a:rPr lang="en-US" sz="1650" i="1">
                                      <a:latin typeface="Cambria Math" panose="02040503050406030204" pitchFamily="18" charset="0"/>
                                    </a:rPr>
                                  </m:ctrlPr>
                                </m:sSupPr>
                                <m:e>
                                  <m:r>
                                    <a:rPr lang="en-US" sz="1650" i="1">
                                      <a:latin typeface="Cambria Math" panose="02040503050406030204" pitchFamily="18" charset="0"/>
                                    </a:rPr>
                                    <m:t>𝐾</m:t>
                                  </m:r>
                                </m:e>
                                <m:sup>
                                  <m:r>
                                    <a:rPr lang="en-US" sz="1650" i="1">
                                      <a:latin typeface="Cambria Math" panose="02040503050406030204" pitchFamily="18" charset="0"/>
                                    </a:rPr>
                                    <m:t>𝑇</m:t>
                                  </m:r>
                                </m:sup>
                              </m:sSup>
                            </m:num>
                            <m:den>
                              <m:rad>
                                <m:radPr>
                                  <m:degHide m:val="on"/>
                                  <m:ctrlPr>
                                    <a:rPr lang="en-US" sz="1650" i="1">
                                      <a:latin typeface="Cambria Math" panose="02040503050406030204" pitchFamily="18" charset="0"/>
                                    </a:rPr>
                                  </m:ctrlPr>
                                </m:radPr>
                                <m:deg/>
                                <m:e>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𝑘</m:t>
                                      </m:r>
                                    </m:sub>
                                  </m:sSub>
                                </m:e>
                              </m:rad>
                            </m:den>
                          </m:f>
                        </m:e>
                      </m:d>
                      <m:r>
                        <a:rPr lang="en-US" sz="1650" i="1">
                          <a:latin typeface="Cambria Math" panose="02040503050406030204" pitchFamily="18" charset="0"/>
                        </a:rPr>
                        <m:t>𝑉</m:t>
                      </m:r>
                      <m:r>
                        <a:rPr lang="en-US" sz="1650" i="1">
                          <a:latin typeface="Cambria Math" panose="02040503050406030204" pitchFamily="18" charset="0"/>
                        </a:rPr>
                        <m:t>=</m:t>
                      </m:r>
                      <m:d>
                        <m:dPr>
                          <m:ctrlPr>
                            <a:rPr lang="en-US" sz="1650" i="1">
                              <a:latin typeface="Cambria Math" panose="02040503050406030204" pitchFamily="18" charset="0"/>
                            </a:rPr>
                          </m:ctrlPr>
                        </m:dPr>
                        <m:e>
                          <m:m>
                            <m:mPr>
                              <m:mcs>
                                <m:mc>
                                  <m:mcPr>
                                    <m:count m:val="4"/>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
                        </m:e>
                      </m:d>
                    </m:oMath>
                  </m:oMathPara>
                </a14:m>
                <a:endParaRPr lang="en-US" sz="1650" dirty="0"/>
              </a:p>
              <a:p>
                <a:pPr marL="0" indent="0">
                  <a:buNone/>
                </a:pPr>
                <a:r>
                  <a:rPr lang="en-US" sz="1650" dirty="0"/>
                  <a:t>Where attention element </a:t>
                </a:r>
                <a:r>
                  <a:rPr lang="en-US" sz="1650" i="1" dirty="0" err="1"/>
                  <a:t>a</a:t>
                </a:r>
                <a:r>
                  <a:rPr lang="en-US" sz="1650" i="1" baseline="-25000" dirty="0" err="1"/>
                  <a:t>ij</a:t>
                </a:r>
                <a:r>
                  <a:rPr lang="en-US" sz="1650" dirty="0"/>
                  <a:t> is calculated by the aforementioned way:</a:t>
                </a:r>
              </a:p>
              <a:p>
                <a:pPr marL="0" indent="0">
                  <a:buNone/>
                </a:pPr>
                <a14:m>
                  <m:oMathPara xmlns:m="http://schemas.openxmlformats.org/officeDocument/2006/math">
                    <m:oMathParaPr>
                      <m:jc m:val="centerGroup"/>
                    </m:oMathParaPr>
                    <m:oMath xmlns:m="http://schemas.openxmlformats.org/officeDocument/2006/math">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𝑖𝑗</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b="1" i="1">
                              <a:latin typeface="Cambria Math" panose="02040503050406030204" pitchFamily="18" charset="0"/>
                            </a:rPr>
                            <m:t>𝒑</m:t>
                          </m:r>
                        </m:e>
                        <m:sub>
                          <m:r>
                            <a:rPr lang="en-US" sz="1650" i="1">
                              <a:latin typeface="Cambria Math" panose="02040503050406030204" pitchFamily="18" charset="0"/>
                            </a:rPr>
                            <m:t>𝑖</m:t>
                          </m:r>
                        </m:sub>
                      </m:sSub>
                      <m:sSubSup>
                        <m:sSubSupPr>
                          <m:ctrlPr>
                            <a:rPr lang="en-US" sz="1650" i="1">
                              <a:latin typeface="Cambria Math" panose="02040503050406030204" pitchFamily="18" charset="0"/>
                            </a:rPr>
                          </m:ctrlPr>
                        </m:sSubSupPr>
                        <m:e>
                          <m:acc>
                            <m:accPr>
                              <m:chr m:val="̅"/>
                              <m:ctrlPr>
                                <a:rPr lang="en-US" sz="1650" i="1">
                                  <a:latin typeface="Cambria Math" panose="02040503050406030204" pitchFamily="18" charset="0"/>
                                </a:rPr>
                              </m:ctrlPr>
                            </m:accPr>
                            <m:e>
                              <m:r>
                                <a:rPr lang="en-US" sz="1650" b="1" i="1">
                                  <a:latin typeface="Cambria Math" panose="02040503050406030204" pitchFamily="18" charset="0"/>
                                </a:rPr>
                                <m:t>𝒗</m:t>
                              </m:r>
                            </m:e>
                          </m:acc>
                        </m:e>
                        <m:sub>
                          <m:r>
                            <a:rPr lang="en-US" sz="1650" i="1">
                              <a:latin typeface="Cambria Math" panose="02040503050406030204" pitchFamily="18" charset="0"/>
                            </a:rPr>
                            <m:t>𝑗</m:t>
                          </m:r>
                        </m:sub>
                        <m:sup>
                          <m:r>
                            <a:rPr lang="en-US" sz="1650" i="1">
                              <a:latin typeface="Cambria Math" panose="02040503050406030204" pitchFamily="18" charset="0"/>
                            </a:rPr>
                            <m:t>𝑇</m:t>
                          </m:r>
                        </m:sup>
                      </m:sSubSup>
                      <m:r>
                        <a:rPr lang="en-US" sz="1650" i="1">
                          <a:latin typeface="Cambria Math" panose="02040503050406030204" pitchFamily="18" charset="0"/>
                        </a:rPr>
                        <m:t>=</m:t>
                      </m:r>
                      <m:nary>
                        <m:naryPr>
                          <m:chr m:val="∑"/>
                          <m:limLoc m:val="undOvr"/>
                          <m:ctrlPr>
                            <a:rPr lang="en-US" sz="1650" i="1">
                              <a:latin typeface="Cambria Math" panose="02040503050406030204" pitchFamily="18" charset="0"/>
                            </a:rPr>
                          </m:ctrlPr>
                        </m:naryPr>
                        <m:sub>
                          <m:r>
                            <a:rPr lang="en-US" sz="1650" i="1">
                              <a:latin typeface="Cambria Math" panose="02040503050406030204" pitchFamily="18" charset="0"/>
                            </a:rPr>
                            <m:t>𝑘</m:t>
                          </m:r>
                          <m:r>
                            <a:rPr lang="en-US" sz="1650" i="1">
                              <a:latin typeface="Cambria Math" panose="02040503050406030204" pitchFamily="18" charset="0"/>
                            </a:rPr>
                            <m:t>=1</m:t>
                          </m:r>
                        </m:sub>
                        <m:sup>
                          <m:r>
                            <a:rPr lang="en-US" sz="1650" i="1">
                              <a:latin typeface="Cambria Math" panose="02040503050406030204" pitchFamily="18" charset="0"/>
                            </a:rPr>
                            <m:t>𝑛</m:t>
                          </m:r>
                        </m:sup>
                        <m:e>
                          <m:sSub>
                            <m:sSubPr>
                              <m:ctrlPr>
                                <a:rPr lang="en-US" sz="1650" i="1">
                                  <a:latin typeface="Cambria Math" panose="02040503050406030204" pitchFamily="18" charset="0"/>
                                </a:rPr>
                              </m:ctrlPr>
                            </m:sSubPr>
                            <m:e>
                              <m:r>
                                <a:rPr lang="en-US" sz="1650" i="1">
                                  <a:latin typeface="Cambria Math" panose="02040503050406030204" pitchFamily="18" charset="0"/>
                                </a:rPr>
                                <m:t>𝑝</m:t>
                              </m:r>
                            </m:e>
                            <m:sub>
                              <m:r>
                                <a:rPr lang="en-US" sz="1650" i="1">
                                  <a:latin typeface="Cambria Math" panose="02040503050406030204" pitchFamily="18" charset="0"/>
                                </a:rPr>
                                <m:t>𝑖𝑘</m:t>
                              </m:r>
                            </m:sub>
                          </m:sSub>
                          <m:sSub>
                            <m:sSubPr>
                              <m:ctrlPr>
                                <a:rPr lang="en-US" sz="1650" i="1">
                                  <a:latin typeface="Cambria Math" panose="02040503050406030204" pitchFamily="18" charset="0"/>
                                </a:rPr>
                              </m:ctrlPr>
                            </m:sSubPr>
                            <m:e>
                              <m:r>
                                <a:rPr lang="en-US" sz="1650" i="1">
                                  <a:latin typeface="Cambria Math" panose="02040503050406030204" pitchFamily="18" charset="0"/>
                                </a:rPr>
                                <m:t>𝑣</m:t>
                              </m:r>
                            </m:e>
                            <m:sub>
                              <m:r>
                                <a:rPr lang="en-US" sz="1650" i="1">
                                  <a:latin typeface="Cambria Math" panose="02040503050406030204" pitchFamily="18" charset="0"/>
                                </a:rPr>
                                <m:t>𝑘𝑗</m:t>
                              </m:r>
                            </m:sub>
                          </m:sSub>
                        </m:e>
                      </m:nary>
                    </m:oMath>
                  </m:oMathPara>
                </a14:m>
                <a:endParaRPr lang="en-US" sz="1650" dirty="0"/>
              </a:p>
              <a:p>
                <a:pPr marL="0" indent="0">
                  <a:buNone/>
                </a:pPr>
                <a:r>
                  <a:rPr lang="en-US" sz="1650" dirty="0"/>
                  <a:t>Dimension of masked attention </a:t>
                </a:r>
                <a:r>
                  <a:rPr lang="en-US" sz="1650" dirty="0" err="1"/>
                  <a:t>MaskedAttention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v</a:t>
                </a:r>
                <a:r>
                  <a:rPr lang="en-US" sz="1650" dirty="0"/>
                  <a:t> having </a:t>
                </a:r>
                <a:r>
                  <a:rPr lang="en-US" sz="1650" i="1" dirty="0"/>
                  <a:t>n</a:t>
                </a:r>
                <a:r>
                  <a:rPr lang="en-US" sz="1650" dirty="0"/>
                  <a:t> rows and </a:t>
                </a:r>
                <a:r>
                  <a:rPr lang="en-US" sz="1650" i="1" dirty="0"/>
                  <a:t>d</a:t>
                </a:r>
                <a:r>
                  <a:rPr lang="en-US" sz="1650" i="1" baseline="-25000" dirty="0"/>
                  <a:t>v</a:t>
                </a:r>
                <a:r>
                  <a:rPr lang="en-US" sz="1650" dirty="0"/>
                  <a:t> columns. Following equation specifies masked multi-head attention which is concatenation of some masked attentions.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concatenate</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1</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2</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h</m:t>
                              </m:r>
                            </m:sub>
                          </m:sSub>
                        </m:e>
                      </m:d>
                      <m:sSup>
                        <m:sSupPr>
                          <m:ctrlPr>
                            <a:rPr lang="en-US" sz="1650" i="1">
                              <a:latin typeface="Cambria Math" panose="02040503050406030204" pitchFamily="18" charset="0"/>
                            </a:rPr>
                          </m:ctrlPr>
                        </m:sSupPr>
                        <m:e>
                          <m:r>
                            <a:rPr lang="en-US" sz="1650" i="1">
                              <a:latin typeface="Cambria Math" panose="02040503050406030204" pitchFamily="18" charset="0"/>
                            </a:rPr>
                            <m:t>𝑊</m:t>
                          </m:r>
                        </m:e>
                        <m:sup>
                          <m:r>
                            <a:rPr lang="en-US" sz="1650" i="1">
                              <a:latin typeface="Cambria Math" panose="02040503050406030204" pitchFamily="18" charset="0"/>
                            </a:rPr>
                            <m:t>𝑂</m:t>
                          </m:r>
                        </m:sup>
                      </m:sSup>
                    </m:oMath>
                  </m:oMathPara>
                </a14:m>
                <a:endParaRPr lang="en-US" sz="1650" dirty="0"/>
              </a:p>
              <a:p>
                <a:pPr marL="0" indent="0">
                  <a:buNone/>
                </a:pPr>
                <a:r>
                  <a:rPr lang="en-US" sz="16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𝑖</m:t>
                                </m:r>
                              </m:sub>
                            </m:sSub>
                            <m:r>
                              <a:rPr lang="en-US" sz="1650" i="1">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e>
                            </m:d>
                          </m:e>
                        </m:mr>
                        <m:m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𝑄</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𝐾</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𝑉</m:t>
                                </m:r>
                              </m:sup>
                            </m:sSubSup>
                          </m:e>
                        </m:mr>
                      </m:m>
                    </m:oMath>
                  </m:oMathPara>
                </a14:m>
                <a:endParaRPr lang="en-US" sz="1650" dirty="0"/>
              </a:p>
              <a:p>
                <a:pPr marL="0" indent="0">
                  <a:buNone/>
                </a:pPr>
                <a:r>
                  <a:rPr lang="en-US" sz="1650" dirty="0"/>
                  <a:t>Please pay attention that weights matrices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different from the ones of encoder. Dimensions of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a:t>d</a:t>
                </a:r>
                <a:r>
                  <a:rPr lang="en-US" sz="1650" i="1" baseline="-25000" dirty="0"/>
                  <a:t>v</a:t>
                </a:r>
                <a:r>
                  <a:rPr lang="en-US" sz="1650" dirty="0"/>
                  <a:t>, and </a:t>
                </a:r>
                <a:r>
                  <a:rPr lang="en-US" sz="1650" i="1" dirty="0" err="1"/>
                  <a:t>hd</a:t>
                </a:r>
                <a:r>
                  <a:rPr lang="en-US" sz="1650" i="1" baseline="-25000" dirty="0" err="1"/>
                  <a:t>v</a:t>
                </a:r>
                <a:r>
                  <a:rPr lang="en-US" sz="1650" dirty="0"/>
                  <a:t> x </a:t>
                </a:r>
                <a:r>
                  <a:rPr lang="en-US" sz="1650" i="1" dirty="0" err="1"/>
                  <a:t>d</a:t>
                </a:r>
                <a:r>
                  <a:rPr lang="en-US" sz="1650" i="1" baseline="-25000" dirty="0" err="1"/>
                  <a:t>m</a:t>
                </a:r>
                <a:r>
                  <a:rPr lang="en-US" sz="1650" dirty="0"/>
                  <a:t> so that dimension of masked multi-head attention </a:t>
                </a:r>
                <a:r>
                  <a:rPr lang="en-US" sz="1650" dirty="0" err="1"/>
                  <a:t>MaskedMultiheadAttention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m</a:t>
                </a:r>
                <a:r>
                  <a:rPr lang="en-US" sz="1650" dirty="0"/>
                  <a:t>. Residual mechanism and layer normalization are applied into masked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LayerNorm</m:t>
                      </m:r>
                      <m:d>
                        <m:dPr>
                          <m:ctrlPr>
                            <a:rPr lang="en-US" sz="1650" i="1">
                              <a:latin typeface="Cambria Math" panose="02040503050406030204" pitchFamily="18" charset="0"/>
                            </a:rPr>
                          </m:ctrlPr>
                        </m:dPr>
                        <m:e>
                          <m:r>
                            <a:rPr lang="en-US" sz="1650" b="1" i="1">
                              <a:latin typeface="Cambria Math" panose="02040503050406030204" pitchFamily="18" charset="0"/>
                            </a:rPr>
                            <m:t>𝒀</m:t>
                          </m:r>
                          <m:r>
                            <a:rPr lang="en-US" sz="1650">
                              <a:latin typeface="Cambria Math" panose="02040503050406030204" pitchFamily="18" charset="0"/>
                            </a:rPr>
                            <m:t>+</m:t>
                          </m:r>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e>
                      </m:d>
                    </m:oMath>
                  </m:oMathPara>
                </a14:m>
                <a:endParaRPr lang="en-US" sz="16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353" r="-305"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42</a:t>
            </a:fld>
            <a:endParaRPr lang="en-US"/>
          </a:p>
        </p:txBody>
      </p:sp>
    </p:spTree>
    <p:extLst>
      <p:ext uri="{BB962C8B-B14F-4D97-AF65-F5344CB8AC3E}">
        <p14:creationId xmlns:p14="http://schemas.microsoft.com/office/powerpoint/2010/main" val="2898657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Because mechanism of multi-head attention of decoder is relatively special, it is called complex multi-head attention for convention. Because complex multi-head attention is composed by concatenation of some complex attentions by the same way of encoder, we should concern complex attention.</a:t>
                </a:r>
              </a:p>
              <a:p>
                <a:pPr marL="0" indent="0">
                  <a:buNone/>
                </a:pPr>
                <a14:m>
                  <m:oMathPara xmlns:m="http://schemas.openxmlformats.org/officeDocument/2006/math">
                    <m:oMathParaPr>
                      <m:jc m:val="centerGroup"/>
                    </m:oMathParaPr>
                    <m:oMath xmlns:m="http://schemas.openxmlformats.org/officeDocument/2006/math">
                      <m:r>
                        <m:rPr>
                          <m:sty m:val="p"/>
                        </m:rPr>
                        <a:rPr lang="en-US" sz="2250">
                          <a:latin typeface="Cambria Math" panose="02040503050406030204" pitchFamily="18" charset="0"/>
                        </a:rPr>
                        <m:t>Attention</m:t>
                      </m:r>
                      <m:d>
                        <m:dPr>
                          <m:ctrlPr>
                            <a:rPr lang="en-US" sz="2250" i="1">
                              <a:latin typeface="Cambria Math" panose="02040503050406030204" pitchFamily="18" charset="0"/>
                            </a:rPr>
                          </m:ctrlPr>
                        </m:dPr>
                        <m:e>
                          <m:r>
                            <a:rPr lang="en-US" sz="2250" b="1" i="1">
                              <a:latin typeface="Cambria Math" panose="02040503050406030204" pitchFamily="18" charset="0"/>
                            </a:rPr>
                            <m:t>𝑿</m:t>
                          </m:r>
                          <m:r>
                            <a:rPr lang="en-US" sz="2250" i="1">
                              <a:latin typeface="Cambria Math" panose="02040503050406030204" pitchFamily="18" charset="0"/>
                            </a:rPr>
                            <m:t>,</m:t>
                          </m:r>
                          <m:r>
                            <a:rPr lang="en-US" sz="2250" b="1" i="1">
                              <a:latin typeface="Cambria Math" panose="02040503050406030204" pitchFamily="18" charset="0"/>
                            </a:rPr>
                            <m:t>𝒀</m:t>
                          </m:r>
                        </m:e>
                      </m:d>
                      <m:r>
                        <a:rPr lang="en-US" sz="2250" i="1">
                          <a:latin typeface="Cambria Math" panose="02040503050406030204" pitchFamily="18" charset="0"/>
                        </a:rPr>
                        <m:t>=</m:t>
                      </m:r>
                      <m:r>
                        <m:rPr>
                          <m:sty m:val="p"/>
                        </m:rPr>
                        <a:rPr lang="en-US" sz="2250">
                          <a:latin typeface="Cambria Math" panose="02040503050406030204" pitchFamily="18" charset="0"/>
                        </a:rPr>
                        <m:t>ComplexAttention</m:t>
                      </m:r>
                      <m:d>
                        <m:dPr>
                          <m:ctrlPr>
                            <a:rPr lang="en-US" sz="2250" i="1">
                              <a:latin typeface="Cambria Math" panose="02040503050406030204" pitchFamily="18" charset="0"/>
                            </a:rPr>
                          </m:ctrlPr>
                        </m:dP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𝑉</m:t>
                          </m:r>
                        </m:e>
                      </m:d>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f>
                            <m:fPr>
                              <m:ctrlPr>
                                <a:rPr lang="en-US" sz="2250" i="1">
                                  <a:latin typeface="Cambria Math" panose="02040503050406030204" pitchFamily="18" charset="0"/>
                                </a:rPr>
                              </m:ctrlPr>
                            </m:fPr>
                            <m:num>
                              <m:r>
                                <a:rPr lang="en-US" sz="2250" i="1">
                                  <a:latin typeface="Cambria Math" panose="02040503050406030204" pitchFamily="18" charset="0"/>
                                </a:rPr>
                                <m:t>𝑄</m:t>
                              </m:r>
                              <m:sSup>
                                <m:sSupPr>
                                  <m:ctrlPr>
                                    <a:rPr lang="en-US" sz="2250" i="1">
                                      <a:latin typeface="Cambria Math" panose="02040503050406030204" pitchFamily="18" charset="0"/>
                                    </a:rPr>
                                  </m:ctrlPr>
                                </m:sSupPr>
                                <m:e>
                                  <m:r>
                                    <a:rPr lang="en-US" sz="2250" i="1">
                                      <a:latin typeface="Cambria Math" panose="02040503050406030204" pitchFamily="18" charset="0"/>
                                    </a:rPr>
                                    <m:t>𝐾</m:t>
                                  </m:r>
                                </m:e>
                                <m:sup>
                                  <m:r>
                                    <a:rPr lang="en-US" sz="2250" i="1">
                                      <a:latin typeface="Cambria Math" panose="02040503050406030204" pitchFamily="18" charset="0"/>
                                    </a:rPr>
                                    <m:t>𝑇</m:t>
                                  </m:r>
                                </m:sup>
                              </m:sSup>
                            </m:num>
                            <m:den>
                              <m:rad>
                                <m:radPr>
                                  <m:degHide m:val="on"/>
                                  <m:ctrlPr>
                                    <a:rPr lang="en-US" sz="2250" i="1">
                                      <a:latin typeface="Cambria Math" panose="02040503050406030204" pitchFamily="18" charset="0"/>
                                    </a:rPr>
                                  </m:ctrlPr>
                                </m:radPr>
                                <m:deg/>
                                <m:e>
                                  <m:sSub>
                                    <m:sSubPr>
                                      <m:ctrlPr>
                                        <a:rPr lang="en-US" sz="2250" i="1">
                                          <a:latin typeface="Cambria Math" panose="02040503050406030204" pitchFamily="18" charset="0"/>
                                        </a:rPr>
                                      </m:ctrlPr>
                                    </m:sSubPr>
                                    <m:e>
                                      <m:r>
                                        <a:rPr lang="en-US" sz="2250" i="1">
                                          <a:latin typeface="Cambria Math" panose="02040503050406030204" pitchFamily="18" charset="0"/>
                                        </a:rPr>
                                        <m:t>𝑑</m:t>
                                      </m:r>
                                    </m:e>
                                    <m:sub>
                                      <m:r>
                                        <a:rPr lang="en-US" sz="2250" i="1">
                                          <a:latin typeface="Cambria Math" panose="02040503050406030204" pitchFamily="18" charset="0"/>
                                        </a:rPr>
                                        <m:t>𝑘</m:t>
                                      </m:r>
                                    </m:sub>
                                  </m:sSub>
                                </m:e>
                              </m:rad>
                            </m:den>
                          </m:f>
                        </m:e>
                      </m:d>
                      <m:r>
                        <a:rPr lang="en-US" sz="2250" i="1">
                          <a:latin typeface="Cambria Math" panose="02040503050406030204" pitchFamily="18" charset="0"/>
                        </a:rPr>
                        <m:t>𝑉</m:t>
                      </m:r>
                    </m:oMath>
                  </m:oMathPara>
                </a14:m>
                <a:endParaRPr lang="en-US" sz="2250" dirty="0"/>
              </a:p>
              <a:p>
                <a:pPr marL="0" indent="0">
                  <a:buNone/>
                </a:pPr>
                <a:r>
                  <a:rPr lang="en-US" sz="2250" dirty="0"/>
                  <a:t>Query matrix </a:t>
                </a:r>
                <a:r>
                  <a:rPr lang="en-US" sz="2250" i="1" dirty="0"/>
                  <a:t>Q</a:t>
                </a:r>
                <a:r>
                  <a:rPr lang="en-US" sz="2250" dirty="0"/>
                  <a:t> and key matrix </a:t>
                </a:r>
                <a:r>
                  <a:rPr lang="en-US" sz="2250" i="1" dirty="0"/>
                  <a:t>K</a:t>
                </a:r>
                <a:r>
                  <a:rPr lang="en-US" sz="2250" dirty="0"/>
                  <a:t> of complex attention are products of encoder attention </a:t>
                </a:r>
                <a:r>
                  <a:rPr lang="en-US" sz="2250" dirty="0" err="1"/>
                  <a:t>EncoderAttention</a:t>
                </a:r>
                <a:r>
                  <a:rPr lang="en-US" sz="2250" dirty="0"/>
                  <a:t>(</a:t>
                </a:r>
                <a:r>
                  <a:rPr lang="en-US" sz="2250" b="1" i="1" dirty="0"/>
                  <a:t>X</a:t>
                </a:r>
                <a:r>
                  <a:rPr lang="en-US" sz="2250" dirty="0"/>
                  <a:t>) and query weight matrix </a:t>
                </a:r>
                <a:r>
                  <a:rPr lang="en-US" sz="2250" i="1" dirty="0"/>
                  <a:t>U</a:t>
                </a:r>
                <a:r>
                  <a:rPr lang="en-US" sz="2250" i="1" baseline="30000" dirty="0"/>
                  <a:t>Q</a:t>
                </a:r>
                <a:r>
                  <a:rPr lang="en-US" sz="2250" dirty="0"/>
                  <a:t> and key weight matrix </a:t>
                </a:r>
                <a:r>
                  <a:rPr lang="en-US" sz="2250" i="1" dirty="0"/>
                  <a:t>U</a:t>
                </a:r>
                <a:r>
                  <a:rPr lang="en-US" sz="2250" i="1" baseline="30000" dirty="0"/>
                  <a:t>K</a:t>
                </a:r>
                <a:r>
                  <a:rPr lang="en-US" sz="2250" dirty="0"/>
                  <a:t>, respectively.</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𝑄</m:t>
                                </m:r>
                              </m:sup>
                            </m:sSup>
                          </m:e>
                        </m:mr>
                        <m:mr>
                          <m:e>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𝐾</m:t>
                                </m:r>
                              </m:sup>
                            </m:sSup>
                          </m:e>
                        </m:mr>
                      </m:m>
                    </m:oMath>
                  </m:oMathPara>
                </a14:m>
                <a:endParaRPr lang="en-US" sz="2250" dirty="0"/>
              </a:p>
              <a:p>
                <a:pPr marL="0" indent="0">
                  <a:buNone/>
                </a:pPr>
                <a:r>
                  <a:rPr lang="en-US" sz="2250" dirty="0"/>
                  <a:t>Where </a:t>
                </a:r>
                <a:r>
                  <a:rPr lang="en-US" sz="2250" i="1" dirty="0"/>
                  <a:t>T</a:t>
                </a:r>
                <a:r>
                  <a:rPr lang="en-US" sz="2250" dirty="0"/>
                  <a:t> is transformation matrix whose dimension is </a:t>
                </a:r>
                <a:r>
                  <a:rPr lang="en-US" sz="2250" i="1" dirty="0"/>
                  <a:t>n</a:t>
                </a:r>
                <a:r>
                  <a:rPr lang="en-US" sz="2250" dirty="0"/>
                  <a:t> x </a:t>
                </a:r>
                <a:r>
                  <a:rPr lang="en-US" sz="2250" i="1" dirty="0"/>
                  <a:t>m</a:t>
                </a:r>
                <a:r>
                  <a:rPr lang="en-US" sz="2250" dirty="0"/>
                  <a:t>. If </a:t>
                </a:r>
                <a:r>
                  <a:rPr lang="en-US" sz="2250" i="1" dirty="0"/>
                  <a:t>n</a:t>
                </a:r>
                <a:r>
                  <a:rPr lang="en-US" sz="2250" dirty="0"/>
                  <a:t> = </a:t>
                </a:r>
                <a:r>
                  <a:rPr lang="en-US" sz="2250" i="1" dirty="0"/>
                  <a:t>m</a:t>
                </a:r>
                <a:r>
                  <a:rPr lang="en-US" sz="2250" dirty="0"/>
                  <a:t>, matrix </a:t>
                </a:r>
                <a:r>
                  <a:rPr lang="en-US" sz="2250" i="1" dirty="0"/>
                  <a:t>T</a:t>
                </a:r>
                <a:r>
                  <a:rPr lang="en-US" sz="2250" dirty="0"/>
                  <a:t> will be removed. Value matrix </a:t>
                </a:r>
                <a:r>
                  <a:rPr lang="en-US" sz="2250" i="1" dirty="0"/>
                  <a:t>V</a:t>
                </a:r>
                <a:r>
                  <a:rPr lang="en-US" sz="2250" dirty="0"/>
                  <a:t> of complex attention is product of masked multi-head attention and value weight matrix </a:t>
                </a:r>
                <a:r>
                  <a:rPr lang="en-US" sz="2250" i="1" dirty="0"/>
                  <a:t>U</a:t>
                </a:r>
                <a:r>
                  <a:rPr lang="en-US" sz="2250" i="1" baseline="30000" dirty="0"/>
                  <a:t>V</a:t>
                </a:r>
                <a:r>
                  <a:rPr lang="en-US" sz="2250" dirty="0"/>
                  <a:t>.</a:t>
                </a:r>
              </a:p>
              <a:p>
                <a:pPr marL="0" indent="0">
                  <a:buNone/>
                </a:pPr>
                <a14:m>
                  <m:oMathPara xmlns:m="http://schemas.openxmlformats.org/officeDocument/2006/math">
                    <m:oMathParaPr>
                      <m:jc m:val="centerGroup"/>
                    </m:oMathParaPr>
                    <m:oMath xmlns:m="http://schemas.openxmlformats.org/officeDocument/2006/math">
                      <m:r>
                        <a:rPr lang="en-US" sz="2250" i="1">
                          <a:latin typeface="Cambria Math" panose="02040503050406030204" pitchFamily="18" charset="0"/>
                        </a:rPr>
                        <m:t>𝑉</m:t>
                      </m:r>
                      <m:r>
                        <a:rPr lang="en-US" sz="2250" i="1">
                          <a:latin typeface="Cambria Math" panose="02040503050406030204" pitchFamily="18" charset="0"/>
                        </a:rPr>
                        <m:t>=</m:t>
                      </m:r>
                      <m:r>
                        <m:rPr>
                          <m:sty m:val="p"/>
                        </m:rPr>
                        <a:rPr lang="en-US" sz="2250">
                          <a:latin typeface="Cambria Math" panose="02040503050406030204" pitchFamily="18" charset="0"/>
                        </a:rPr>
                        <m:t>MaskedMultiheadAttention</m:t>
                      </m:r>
                      <m:d>
                        <m:dPr>
                          <m:ctrlPr>
                            <a:rPr lang="en-US" sz="2250" i="1">
                              <a:latin typeface="Cambria Math" panose="02040503050406030204" pitchFamily="18" charset="0"/>
                            </a:rPr>
                          </m:ctrlPr>
                        </m:dPr>
                        <m:e>
                          <m:r>
                            <a:rPr lang="en-US" sz="2250" b="1" i="1">
                              <a:latin typeface="Cambria Math" panose="02040503050406030204" pitchFamily="18" charset="0"/>
                            </a:rPr>
                            <m:t>𝒀</m:t>
                          </m:r>
                        </m:e>
                      </m:d>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𝑉</m:t>
                          </m:r>
                        </m:sup>
                      </m:sSup>
                    </m:oMath>
                  </m:oMathPara>
                </a14:m>
                <a:endParaRPr lang="en-US" sz="2250" dirty="0"/>
              </a:p>
              <a:p>
                <a:pPr marL="0" indent="0">
                  <a:buNone/>
                </a:pPr>
                <a:r>
                  <a:rPr lang="en-US" sz="2250" dirty="0"/>
                  <a:t>Dimensions of weight matrices </a:t>
                </a:r>
                <a:r>
                  <a:rPr lang="en-US" sz="2250" i="1" dirty="0"/>
                  <a:t>U</a:t>
                </a:r>
                <a:r>
                  <a:rPr lang="en-US" sz="2250" i="1" baseline="30000" dirty="0"/>
                  <a:t>Q</a:t>
                </a:r>
                <a:r>
                  <a:rPr lang="en-US" sz="2250" dirty="0"/>
                  <a:t>, </a:t>
                </a:r>
                <a:r>
                  <a:rPr lang="en-US" sz="2250" i="1" dirty="0"/>
                  <a:t>U</a:t>
                </a:r>
                <a:r>
                  <a:rPr lang="en-US" sz="2250" i="1" baseline="30000" dirty="0"/>
                  <a:t>K</a:t>
                </a:r>
                <a:r>
                  <a:rPr lang="en-US" sz="2250" dirty="0"/>
                  <a:t>, and </a:t>
                </a:r>
                <a:r>
                  <a:rPr lang="en-US" sz="2250" i="1" dirty="0"/>
                  <a:t>U</a:t>
                </a:r>
                <a:r>
                  <a:rPr lang="en-US" sz="2250" i="1" baseline="30000" dirty="0"/>
                  <a:t>V</a:t>
                </a:r>
                <a:r>
                  <a:rPr lang="en-US" sz="2250" dirty="0"/>
                  <a:t> are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and </a:t>
                </a:r>
                <a:r>
                  <a:rPr lang="en-US" sz="2250" i="1" dirty="0" err="1"/>
                  <a:t>d</a:t>
                </a:r>
                <a:r>
                  <a:rPr lang="en-US" sz="2250" i="1" baseline="-25000" dirty="0" err="1"/>
                  <a:t>m</a:t>
                </a:r>
                <a:r>
                  <a:rPr lang="en-US" sz="2250" dirty="0"/>
                  <a:t> x </a:t>
                </a:r>
                <a:r>
                  <a:rPr lang="en-US" sz="2250" i="1" dirty="0"/>
                  <a:t>d</a:t>
                </a:r>
                <a:r>
                  <a:rPr lang="en-US" sz="2250" i="1" baseline="-25000" dirty="0"/>
                  <a:t>v</a:t>
                </a:r>
                <a:r>
                  <a:rPr lang="en-US" sz="2250" dirty="0"/>
                  <a:t>,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1715506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801240" cy="5176066"/>
              </a:xfrm>
            </p:spPr>
            <p:txBody>
              <a:bodyPr>
                <a:noAutofit/>
              </a:bodyPr>
              <a:lstStyle/>
              <a:p>
                <a:pPr marL="0" indent="0">
                  <a:buNone/>
                </a:pPr>
                <a:r>
                  <a:rPr lang="en-US" sz="1750" dirty="0"/>
                  <a:t>Following figure depicts Attention(</a:t>
                </a:r>
                <a:r>
                  <a:rPr lang="en-US" sz="1750" b="1" i="1" dirty="0"/>
                  <a:t>X</a:t>
                </a:r>
                <a:r>
                  <a:rPr lang="en-US" sz="1750" dirty="0"/>
                  <a:t>, </a:t>
                </a:r>
                <a:r>
                  <a:rPr lang="en-US" sz="1750" b="1" i="1" dirty="0"/>
                  <a:t>Y</a:t>
                </a:r>
                <a:r>
                  <a:rPr lang="en-US" sz="1750" dirty="0"/>
                  <a:t>) in general view</a:t>
                </a:r>
                <a:r>
                  <a:rPr lang="en-US" sz="1750" dirty="0" smtClean="0"/>
                  <a:t>. Transformer </a:t>
                </a:r>
                <a:r>
                  <a:rPr lang="en-US" sz="1750" dirty="0"/>
                  <a:t>here fosters target sequence to pay attention to itself and source sequence by masked self-attention and encoder attention. Of course, after complex attention is calculated, multi-head attention of decoder (complex multi-head attention)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750">
                          <a:latin typeface="Cambria Math" panose="02040503050406030204" pitchFamily="18" charset="0"/>
                        </a:rPr>
                        <m:t>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𝑿</m:t>
                          </m:r>
                          <m:r>
                            <a:rPr lang="en-US" sz="1750" i="1">
                              <a:latin typeface="Cambria Math" panose="02040503050406030204" pitchFamily="18" charset="0"/>
                            </a:rPr>
                            <m:t>,</m:t>
                          </m:r>
                          <m:r>
                            <a:rPr lang="en-US" sz="1750" b="1" i="1">
                              <a:latin typeface="Cambria Math" panose="02040503050406030204" pitchFamily="18" charset="0"/>
                            </a:rPr>
                            <m:t>𝒀</m:t>
                          </m:r>
                        </m:e>
                      </m:d>
                      <m:r>
                        <a:rPr lang="en-US" sz="1750" i="1">
                          <a:latin typeface="Cambria Math" panose="02040503050406030204" pitchFamily="18" charset="0"/>
                        </a:rPr>
                        <m:t>=</m:t>
                      </m:r>
                      <m:r>
                        <m:rPr>
                          <m:sty m:val="p"/>
                        </m:rPr>
                        <a:rPr lang="en-US" sz="1750">
                          <a:latin typeface="Cambria Math" panose="02040503050406030204" pitchFamily="18" charset="0"/>
                        </a:rPr>
                        <m:t>concatenate</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1</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2</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h</m:t>
                              </m:r>
                            </m:sub>
                          </m:sSub>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𝑂</m:t>
                          </m:r>
                        </m:sup>
                      </m:sSup>
                    </m:oMath>
                  </m:oMathPara>
                </a14:m>
                <a:endParaRPr lang="en-US" sz="1750" dirty="0"/>
              </a:p>
              <a:p>
                <a:pPr marL="0" indent="0">
                  <a:buNone/>
                </a:pPr>
                <a:r>
                  <a:rPr lang="en-US" sz="17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50" i="1">
                              <a:latin typeface="Cambria Math" panose="02040503050406030204" pitchFamily="18" charset="0"/>
                            </a:rPr>
                          </m:ctrlPr>
                        </m:mPr>
                        <m:m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ComplexAttention</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e>
                            </m:d>
                          </m:e>
                        </m:mr>
                        <m:m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𝑄</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𝐾</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MaskedMultiheadAttention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𝒀</m:t>
                                </m:r>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𝑉</m:t>
                                </m:r>
                              </m:sup>
                            </m:sSup>
                          </m:e>
                        </m:mr>
                      </m:m>
                    </m:oMath>
                  </m:oMathPara>
                </a14:m>
                <a:endParaRPr lang="en-US" sz="1750" dirty="0"/>
              </a:p>
              <a:p>
                <a:pPr marL="0" indent="0">
                  <a:buNone/>
                </a:pPr>
                <a:r>
                  <a:rPr lang="en-US" sz="1750" dirty="0"/>
                  <a:t>Of course,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and </a:t>
                </a:r>
                <a:r>
                  <a:rPr lang="en-US" sz="1750" i="1" dirty="0" err="1"/>
                  <a:t>U</a:t>
                </a:r>
                <a:r>
                  <a:rPr lang="en-US" sz="1750" i="1" baseline="-25000" dirty="0" err="1"/>
                  <a:t>i</a:t>
                </a:r>
                <a:r>
                  <a:rPr lang="en-US" sz="1750" i="1" baseline="30000" dirty="0" err="1"/>
                  <a:t>V</a:t>
                </a:r>
                <a:r>
                  <a:rPr lang="en-US" sz="1750" dirty="0"/>
                  <a:t> are query weight matrix, key weight matrix, and value weight matrix of the </a:t>
                </a:r>
                <a:r>
                  <a:rPr lang="en-US" sz="1750" i="1" dirty="0" err="1"/>
                  <a:t>i</a:t>
                </a:r>
                <a:r>
                  <a:rPr lang="en-US" sz="1750" baseline="30000" dirty="0" err="1"/>
                  <a:t>th</a:t>
                </a:r>
                <a:r>
                  <a:rPr lang="en-US" sz="1750" dirty="0"/>
                  <a:t> head, respectively whereas </a:t>
                </a:r>
                <a:r>
                  <a:rPr lang="en-US" sz="1750" i="1" dirty="0"/>
                  <a:t>U</a:t>
                </a:r>
                <a:r>
                  <a:rPr lang="en-US" sz="1750" i="1" baseline="30000" dirty="0"/>
                  <a:t>O</a:t>
                </a:r>
                <a:r>
                  <a:rPr lang="en-US" sz="1750" dirty="0"/>
                  <a:t> is entire weight matrix and </a:t>
                </a:r>
                <a:r>
                  <a:rPr lang="en-US" sz="1750" i="1" dirty="0"/>
                  <a:t>T</a:t>
                </a:r>
                <a:r>
                  <a:rPr lang="en-US" sz="1750" dirty="0"/>
                  <a:t> is transformation matrix. Because encoder attention </a:t>
                </a:r>
                <a:r>
                  <a:rPr lang="en-US" sz="1750" dirty="0" err="1"/>
                  <a:t>EncoderAttention</a:t>
                </a:r>
                <a:r>
                  <a:rPr lang="en-US" sz="1750" dirty="0"/>
                  <a:t>(</a:t>
                </a:r>
                <a:r>
                  <a:rPr lang="en-US" sz="1750" b="1" i="1" dirty="0"/>
                  <a:t>X</a:t>
                </a:r>
                <a:r>
                  <a:rPr lang="en-US" sz="1750" dirty="0"/>
                  <a:t>) is </a:t>
                </a:r>
                <a:r>
                  <a:rPr lang="en-US" sz="1750" i="1" dirty="0"/>
                  <a:t>m</a:t>
                </a:r>
                <a:r>
                  <a:rPr lang="en-US" sz="1750" dirty="0"/>
                  <a:t> x </a:t>
                </a:r>
                <a:r>
                  <a:rPr lang="en-US" sz="1750" i="1" dirty="0" err="1"/>
                  <a:t>d</a:t>
                </a:r>
                <a:r>
                  <a:rPr lang="en-US" sz="1750" i="1" baseline="-25000" dirty="0" err="1"/>
                  <a:t>m</a:t>
                </a:r>
                <a:r>
                  <a:rPr lang="en-US" sz="1750" dirty="0"/>
                  <a:t> matrix, dimension of transformation matrix </a:t>
                </a:r>
                <a:r>
                  <a:rPr lang="en-US" sz="1750" i="1" dirty="0"/>
                  <a:t>T</a:t>
                </a:r>
                <a:r>
                  <a:rPr lang="en-US" sz="1750" dirty="0"/>
                  <a:t> is </a:t>
                </a:r>
                <a:r>
                  <a:rPr lang="en-US" sz="1750" i="1" dirty="0"/>
                  <a:t>n</a:t>
                </a:r>
                <a:r>
                  <a:rPr lang="en-US" sz="1750" dirty="0"/>
                  <a:t> x </a:t>
                </a:r>
                <a:r>
                  <a:rPr lang="en-US" sz="1750" i="1" dirty="0"/>
                  <a:t>m</a:t>
                </a:r>
                <a:r>
                  <a:rPr lang="en-US" sz="1750" dirty="0"/>
                  <a:t>. If </a:t>
                </a:r>
                <a:r>
                  <a:rPr lang="en-US" sz="1750" i="1" dirty="0"/>
                  <a:t>n</a:t>
                </a:r>
                <a:r>
                  <a:rPr lang="en-US" sz="1750" dirty="0"/>
                  <a:t> = </a:t>
                </a:r>
                <a:r>
                  <a:rPr lang="en-US" sz="1750" i="1" dirty="0"/>
                  <a:t>m</a:t>
                </a:r>
                <a:r>
                  <a:rPr lang="en-US" sz="1750" dirty="0"/>
                  <a:t>, matrix </a:t>
                </a:r>
                <a:r>
                  <a:rPr lang="en-US" sz="1750" i="1" dirty="0"/>
                  <a:t>T</a:t>
                </a:r>
                <a:r>
                  <a:rPr lang="en-US" sz="1750" dirty="0"/>
                  <a:t> will be removed. In practice, it is necessary to set </a:t>
                </a:r>
                <a:r>
                  <a:rPr lang="en-US" sz="1750" i="1" dirty="0"/>
                  <a:t>n</a:t>
                </a:r>
                <a:r>
                  <a:rPr lang="en-US" sz="1750" dirty="0"/>
                  <a:t> = </a:t>
                </a:r>
                <a:r>
                  <a:rPr lang="en-US" sz="1750" i="1" dirty="0"/>
                  <a:t>m</a:t>
                </a:r>
                <a:r>
                  <a:rPr lang="en-US" sz="1750" dirty="0"/>
                  <a:t>. Dimensions of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t>
                </a:r>
                <a:r>
                  <a:rPr lang="en-US" sz="1750" i="1" dirty="0" err="1"/>
                  <a:t>U</a:t>
                </a:r>
                <a:r>
                  <a:rPr lang="en-US" sz="1750" i="1" baseline="-25000" dirty="0" err="1"/>
                  <a:t>i</a:t>
                </a:r>
                <a:r>
                  <a:rPr lang="en-US" sz="1750" i="1" baseline="30000" dirty="0" err="1"/>
                  <a:t>V</a:t>
                </a:r>
                <a:r>
                  <a:rPr lang="en-US" sz="1750" dirty="0"/>
                  <a:t>, and </a:t>
                </a:r>
                <a:r>
                  <a:rPr lang="en-US" sz="1750" i="1" dirty="0"/>
                  <a:t>U</a:t>
                </a:r>
                <a:r>
                  <a:rPr lang="en-US" sz="1750" i="1" baseline="30000" dirty="0"/>
                  <a:t>O</a:t>
                </a:r>
                <a:r>
                  <a:rPr lang="en-US" sz="1750" dirty="0"/>
                  <a:t> are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a:t>d</a:t>
                </a:r>
                <a:r>
                  <a:rPr lang="en-US" sz="1750" i="1" baseline="-25000" dirty="0"/>
                  <a:t>v</a:t>
                </a:r>
                <a:r>
                  <a:rPr lang="en-US" sz="1750" dirty="0"/>
                  <a:t>, and </a:t>
                </a:r>
                <a:r>
                  <a:rPr lang="en-US" sz="1750" i="1" dirty="0" err="1"/>
                  <a:t>hd</a:t>
                </a:r>
                <a:r>
                  <a:rPr lang="en-US" sz="1750" i="1" baseline="-25000" dirty="0" err="1"/>
                  <a:t>v</a:t>
                </a:r>
                <a:r>
                  <a:rPr lang="en-US" sz="1750" dirty="0"/>
                  <a:t> x </a:t>
                </a:r>
                <a:r>
                  <a:rPr lang="en-US" sz="1750" i="1" dirty="0" err="1"/>
                  <a:t>d</a:t>
                </a:r>
                <a:r>
                  <a:rPr lang="en-US" sz="1750" i="1" baseline="-25000" dirty="0" err="1"/>
                  <a:t>m</a:t>
                </a:r>
                <a:r>
                  <a:rPr lang="en-US" sz="1750" dirty="0"/>
                  <a:t> so that dimension of multi-head attention </a:t>
                </a:r>
                <a:r>
                  <a:rPr lang="en-US" sz="1750" dirty="0" err="1"/>
                  <a:t>MultiheadAttention</a:t>
                </a:r>
                <a:r>
                  <a:rPr lang="en-US" sz="1750" dirty="0"/>
                  <a:t>(</a:t>
                </a:r>
                <a:r>
                  <a:rPr lang="en-US" sz="1750" b="1" i="1" dirty="0"/>
                  <a:t>X</a:t>
                </a:r>
                <a:r>
                  <a:rPr lang="en-US" sz="1750" dirty="0"/>
                  <a:t>, </a:t>
                </a:r>
                <a:r>
                  <a:rPr lang="en-US" sz="1750" b="1" i="1" dirty="0"/>
                  <a:t>Y</a:t>
                </a:r>
                <a:r>
                  <a:rPr lang="en-US" sz="1750" dirty="0"/>
                  <a:t>) is </a:t>
                </a:r>
                <a:r>
                  <a:rPr lang="en-US" sz="1750" i="1" dirty="0"/>
                  <a:t>n</a:t>
                </a:r>
                <a:r>
                  <a:rPr lang="en-US" sz="1750" dirty="0"/>
                  <a:t> x </a:t>
                </a:r>
                <a:r>
                  <a:rPr lang="en-US" sz="1750" i="1" dirty="0"/>
                  <a:t>d</a:t>
                </a:r>
                <a:r>
                  <a:rPr lang="en-US" sz="1750" i="1" baseline="-25000" dirty="0"/>
                  <a:t>m</a:t>
                </a:r>
                <a:r>
                  <a:rPr lang="en-US" sz="17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801240" cy="5176066"/>
              </a:xfrm>
              <a:blipFill>
                <a:blip r:embed="rId2"/>
                <a:stretch>
                  <a:fillRect l="-627" t="-353" r="-627"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520" y="117986"/>
            <a:ext cx="5229956" cy="5644350"/>
          </a:xfrm>
          <a:prstGeom prst="rect">
            <a:avLst/>
          </a:prstGeom>
        </p:spPr>
      </p:pic>
      <p:sp>
        <p:nvSpPr>
          <p:cNvPr id="8" name="Rectangle 7"/>
          <p:cNvSpPr/>
          <p:nvPr/>
        </p:nvSpPr>
        <p:spPr>
          <a:xfrm>
            <a:off x="6205987" y="5987018"/>
            <a:ext cx="5906489" cy="369332"/>
          </a:xfrm>
          <a:prstGeom prst="rect">
            <a:avLst/>
          </a:prstGeom>
        </p:spPr>
        <p:txBody>
          <a:bodyPr wrap="none">
            <a:spAutoFit/>
          </a:bodyPr>
          <a:lstStyle/>
          <a:p>
            <a:r>
              <a:rPr lang="en-US" b="1" dirty="0">
                <a:latin typeface="Times New Roman" panose="02020603050405020304" pitchFamily="18" charset="0"/>
                <a:ea typeface="DengXian"/>
              </a:rPr>
              <a:t>Figure 3.3.</a:t>
            </a:r>
            <a:r>
              <a:rPr lang="en-US" dirty="0">
                <a:latin typeface="Times New Roman" panose="02020603050405020304" pitchFamily="18" charset="0"/>
                <a:ea typeface="DengXian"/>
              </a:rPr>
              <a:t> Decoder attention Attention(</a:t>
            </a:r>
            <a:r>
              <a:rPr lang="en-US" b="1" i="1" dirty="0">
                <a:latin typeface="Times New Roman" panose="02020603050405020304" pitchFamily="18" charset="0"/>
                <a:ea typeface="DengXian"/>
              </a:rPr>
              <a:t>X</a:t>
            </a:r>
            <a:r>
              <a:rPr lang="en-US" dirty="0">
                <a:latin typeface="Times New Roman" panose="02020603050405020304" pitchFamily="18" charset="0"/>
                <a:ea typeface="DengXian"/>
              </a:rPr>
              <a:t>, </a:t>
            </a:r>
            <a:r>
              <a:rPr lang="en-US" b="1" i="1" dirty="0">
                <a:latin typeface="Times New Roman" panose="02020603050405020304" pitchFamily="18" charset="0"/>
                <a:ea typeface="DengXian"/>
              </a:rPr>
              <a:t>Y</a:t>
            </a:r>
            <a:r>
              <a:rPr lang="en-US" dirty="0">
                <a:latin typeface="Times New Roman" panose="02020603050405020304" pitchFamily="18" charset="0"/>
                <a:ea typeface="DengXian"/>
              </a:rPr>
              <a:t>) in general view</a:t>
            </a:r>
            <a:endParaRPr lang="en-US" dirty="0"/>
          </a:p>
        </p:txBody>
      </p:sp>
    </p:spTree>
    <p:extLst>
      <p:ext uri="{BB962C8B-B14F-4D97-AF65-F5344CB8AC3E}">
        <p14:creationId xmlns:p14="http://schemas.microsoft.com/office/powerpoint/2010/main" val="2405589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rmAutofit/>
              </a:bodyPr>
              <a:lstStyle/>
              <a:p>
                <a:pPr marL="0" indent="0">
                  <a:buNone/>
                </a:pPr>
                <a:r>
                  <a:rPr lang="en-US" sz="2400" dirty="0"/>
                  <a:t>Residual mechanism and layer normalization are applied into decoder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MaskedMultiheadAttention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oMath>
                  </m:oMathPara>
                </a14:m>
                <a:endParaRPr lang="en-US" sz="2400" dirty="0"/>
              </a:p>
              <a:p>
                <a:pPr marL="0" indent="0">
                  <a:buNone/>
                </a:pPr>
                <a:r>
                  <a:rPr lang="en-US" sz="2400" dirty="0"/>
                  <a:t>Let </a:t>
                </a:r>
                <a:r>
                  <a:rPr lang="en-US" sz="2400" b="1" i="1" dirty="0"/>
                  <a:t>Z</a:t>
                </a:r>
                <a:r>
                  <a:rPr lang="en-US" sz="2400" dirty="0"/>
                  <a:t> be output of decoder which is decoder attention too, we obtain:</a:t>
                </a:r>
              </a:p>
              <a:p>
                <a:pPr marL="0" indent="0">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𝒁</m:t>
                      </m:r>
                      <m:r>
                        <a:rPr lang="en-US" sz="2400" i="1">
                          <a:latin typeface="Cambria Math" panose="02040503050406030204" pitchFamily="18" charset="0"/>
                        </a:rPr>
                        <m:t>=</m:t>
                      </m:r>
                      <m:r>
                        <m:rPr>
                          <m:sty m:val="p"/>
                        </m:rPr>
                        <a:rPr lang="en-US" sz="2400">
                          <a:latin typeface="Cambria Math" panose="02040503050406030204" pitchFamily="18" charset="0"/>
                        </a:rPr>
                        <m:t>DecoderAttention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FFN</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e>
                      </m:d>
                    </m:oMath>
                  </m:oMathPara>
                </a14:m>
                <a:endParaRPr lang="en-US" sz="2400" dirty="0"/>
              </a:p>
              <a:p>
                <a:pPr marL="0" indent="0">
                  <a:buNone/>
                </a:pPr>
                <a:r>
                  <a:rPr lang="en-US" sz="2400" dirty="0"/>
                  <a:t>Where FFN denotes feedforward network or feedforward sublayer. If there is a stack of </a:t>
                </a:r>
                <a:r>
                  <a:rPr lang="en-US" sz="2400" i="1" dirty="0"/>
                  <a:t>N</a:t>
                </a:r>
                <a:r>
                  <a:rPr lang="en-US" sz="2400" dirty="0"/>
                  <a:t> decoders, the process above is repeated </a:t>
                </a:r>
                <a:r>
                  <a:rPr lang="en-US" sz="2400" i="1" dirty="0"/>
                  <a:t>N</a:t>
                </a:r>
                <a:r>
                  <a:rPr lang="en-US" sz="2400" dirty="0"/>
                  <a:t> times. In literature (</a:t>
                </a:r>
                <a:r>
                  <a:rPr lang="en-US" sz="2400" dirty="0" err="1"/>
                  <a:t>Vaswani</a:t>
                </a:r>
                <a:r>
                  <a:rPr lang="en-US" sz="2400" dirty="0"/>
                  <a:t>, et al., 2017), </a:t>
                </a:r>
                <a:r>
                  <a:rPr lang="en-US" sz="2400" i="1" dirty="0"/>
                  <a:t>N</a:t>
                </a:r>
                <a:r>
                  <a:rPr lang="en-US" sz="2400" dirty="0"/>
                  <a:t> is set to be 6. Without loss of generality, we can consider </a:t>
                </a:r>
                <a:r>
                  <a:rPr lang="en-US" sz="2400" i="1" dirty="0"/>
                  <a:t>N</a:t>
                </a:r>
                <a:r>
                  <a:rPr lang="en-US" sz="2400" dirty="0"/>
                  <a:t> = 1 as simplest case for easy explanations. Note, dimension of </a:t>
                </a:r>
                <a:r>
                  <a:rPr lang="en-US" sz="2400" b="1" i="1" dirty="0"/>
                  <a:t>Z</a:t>
                </a:r>
                <a:r>
                  <a:rPr lang="en-US" sz="2400" dirty="0"/>
                  <a:t> is </a:t>
                </a:r>
                <a:r>
                  <a:rPr lang="en-US" sz="2400" i="1" dirty="0"/>
                  <a:t>n</a:t>
                </a:r>
                <a:r>
                  <a:rPr lang="en-US" sz="2400" dirty="0"/>
                  <a:t> x </a:t>
                </a:r>
                <a:r>
                  <a:rPr lang="en-US" sz="2400" i="1" dirty="0"/>
                  <a:t>d</a:t>
                </a:r>
                <a:r>
                  <a:rPr lang="en-US" sz="2400" i="1" baseline="-25000" dirty="0"/>
                  <a:t>m</a:t>
                </a:r>
                <a:r>
                  <a:rPr lang="en-US" sz="2400" dirty="0"/>
                  <a:t>. Model dimension </a:t>
                </a:r>
                <a:r>
                  <a:rPr lang="en-US" sz="2400" i="1" dirty="0" err="1"/>
                  <a:t>d</a:t>
                </a:r>
                <a:r>
                  <a:rPr lang="en-US" sz="2400" i="1" baseline="-25000" dirty="0" err="1"/>
                  <a:t>m</a:t>
                </a:r>
                <a:r>
                  <a:rPr lang="en-US" sz="2400" dirty="0"/>
                  <a:t> is often set to be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63" t="-942" r="-7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2985370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a:t>In context of statistical translation machine (STM), it is necessary to calculate probabilities of words (tokens) in vocabulary Ω. Because these probabilities are calculated based on soft-max function, it is first to map decoder output matrix </a:t>
                </a:r>
                <a:r>
                  <a:rPr lang="en-US" sz="1800" b="1" i="1" dirty="0"/>
                  <a:t>Z</a:t>
                </a:r>
                <a:r>
                  <a:rPr lang="en-US" sz="1800" dirty="0"/>
                  <a:t> into weight vector </a:t>
                </a:r>
                <a:r>
                  <a:rPr lang="en-US" sz="1800" b="1" i="1" dirty="0"/>
                  <a:t>w</a:t>
                </a:r>
                <a:r>
                  <a:rPr lang="en-US" sz="1800" dirty="0"/>
                  <a:t> = (</a:t>
                </a:r>
                <a:r>
                  <a:rPr lang="en-US" sz="1800" i="1" dirty="0"/>
                  <a:t>w</a:t>
                </a:r>
                <a:r>
                  <a:rPr lang="en-US" sz="1800" baseline="-25000" dirty="0"/>
                  <a:t>1</a:t>
                </a:r>
                <a:r>
                  <a:rPr lang="en-US" sz="1800" dirty="0"/>
                  <a:t>, </a:t>
                </a:r>
                <a:r>
                  <a:rPr lang="en-US" sz="1800" i="1" dirty="0"/>
                  <a:t>w</a:t>
                </a:r>
                <a:r>
                  <a:rPr lang="en-US" sz="1800" baseline="-25000" dirty="0"/>
                  <a:t>2</a:t>
                </a:r>
                <a:r>
                  <a:rPr lang="en-US" sz="1800" dirty="0"/>
                  <a:t>,…, </a:t>
                </a:r>
                <a:r>
                  <a:rPr lang="en-US" sz="1800" i="1" dirty="0" err="1"/>
                  <a:t>w</a:t>
                </a:r>
                <a:r>
                  <a:rPr lang="en-US" sz="1800" baseline="-25000" dirty="0" err="1"/>
                  <a:t>|Ω</a:t>
                </a:r>
                <a:r>
                  <a:rPr lang="en-US" sz="1800" baseline="-25000" dirty="0"/>
                  <a:t> |</a:t>
                </a:r>
                <a:r>
                  <a:rPr lang="en-US" sz="1800" dirty="0"/>
                  <a:t>)</a:t>
                </a:r>
                <a:r>
                  <a:rPr lang="en-US" sz="1800" i="1" baseline="30000" dirty="0"/>
                  <a:t>T</a:t>
                </a:r>
                <a:r>
                  <a:rPr lang="en-US" sz="1800" dirty="0"/>
                  <a:t> where every element </a:t>
                </a:r>
                <a:r>
                  <a:rPr lang="en-US" sz="1800" i="1" dirty="0" err="1"/>
                  <a:t>w</a:t>
                </a:r>
                <a:r>
                  <a:rPr lang="en-US" sz="1800" i="1" baseline="-25000" dirty="0" err="1"/>
                  <a:t>i</a:t>
                </a:r>
                <a:r>
                  <a:rPr lang="en-US" sz="1800" dirty="0"/>
                  <a:t> of vector </a:t>
                </a:r>
                <a:r>
                  <a:rPr lang="en-US" sz="1800" b="1" i="1" dirty="0"/>
                  <a:t>w</a:t>
                </a:r>
                <a:r>
                  <a:rPr lang="en-US" sz="1800" dirty="0"/>
                  <a:t> is weight of the </a:t>
                </a:r>
                <a:r>
                  <a:rPr lang="en-US" sz="1800" i="1" dirty="0" err="1"/>
                  <a:t>i</a:t>
                </a:r>
                <a:r>
                  <a:rPr lang="en-US" sz="1800" baseline="30000" dirty="0" err="1"/>
                  <a:t>th</a:t>
                </a:r>
                <a:r>
                  <a:rPr lang="en-US" sz="1800" dirty="0"/>
                  <a:t> word in vocabulary Ω. The mapping is implemented by a feedforward network (FNN) called linear component in literature (</a:t>
                </a:r>
                <a:r>
                  <a:rPr lang="en-US" sz="1800" dirty="0" err="1"/>
                  <a:t>Vaswani</a:t>
                </a:r>
                <a:r>
                  <a:rPr lang="en-US" sz="1800" dirty="0"/>
                  <a:t>, et al., 2017, p. 3). In other words, input of linear component is sequence matrix </a:t>
                </a:r>
                <a:r>
                  <a:rPr lang="en-US" sz="1800" b="1" i="1" dirty="0"/>
                  <a:t>Z</a:t>
                </a:r>
                <a:r>
                  <a:rPr lang="en-US" sz="1800" dirty="0"/>
                  <a:t> whereas its output is weight vector </a:t>
                </a:r>
                <a:r>
                  <a:rPr lang="en-US" sz="1800" b="1" i="1" dirty="0"/>
                  <a:t>w</a:t>
                </a:r>
                <a:r>
                  <a:rPr lang="en-US" sz="1800" dirty="0"/>
                  <a:t> (</a:t>
                </a:r>
                <a:r>
                  <a:rPr lang="en-US" sz="1800" dirty="0" err="1"/>
                  <a:t>Alammar</a:t>
                </a:r>
                <a:r>
                  <a:rPr lang="en-US" sz="1800" dirty="0"/>
                  <a:t>, 2018). Please pay attention that the length of </a:t>
                </a:r>
                <a:r>
                  <a:rPr lang="en-US" sz="1800" b="1" i="1" dirty="0"/>
                  <a:t>w</a:t>
                </a:r>
                <a:r>
                  <a:rPr lang="en-US" sz="1800" dirty="0"/>
                  <a:t> is the number of words (tokens) in vocabulary Ω and so, </a:t>
                </a:r>
                <a:r>
                  <a:rPr lang="en-US" sz="1800" b="1" i="1" dirty="0"/>
                  <a:t>w</a:t>
                </a:r>
                <a:r>
                  <a:rPr lang="en-US" sz="1800" dirty="0"/>
                  <a:t> is also called token/word weight vector.</a:t>
                </a:r>
              </a:p>
              <a:p>
                <a:pPr marL="0" indent="0">
                  <a:buNone/>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𝒘</m:t>
                      </m:r>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r>
                        <a:rPr lang="en-US" sz="1800" i="1">
                          <a:latin typeface="Cambria Math" panose="02040503050406030204" pitchFamily="18" charset="0"/>
                        </a:rPr>
                        <m:t>=</m:t>
                      </m:r>
                      <m:r>
                        <m:rPr>
                          <m:sty m:val="p"/>
                        </m:rPr>
                        <a:rPr lang="en-US" sz="1800">
                          <a:latin typeface="Cambria Math" panose="02040503050406030204" pitchFamily="18" charset="0"/>
                        </a:rPr>
                        <m:t>linear</m:t>
                      </m:r>
                      <m:d>
                        <m:dPr>
                          <m:ctrlPr>
                            <a:rPr lang="en-US" sz="1800" i="1">
                              <a:latin typeface="Cambria Math" panose="02040503050406030204" pitchFamily="18" charset="0"/>
                            </a:rPr>
                          </m:ctrlPr>
                        </m:dPr>
                        <m:e>
                          <m:r>
                            <a:rPr lang="en-US" sz="1800" b="1" i="1">
                              <a:latin typeface="Cambria Math" panose="02040503050406030204" pitchFamily="18" charset="0"/>
                            </a:rPr>
                            <m:t>𝒁</m:t>
                          </m:r>
                        </m:e>
                      </m:d>
                      <m:r>
                        <a:rPr lang="en-US" sz="1800" i="1">
                          <a:latin typeface="Cambria Math" panose="02040503050406030204" pitchFamily="18" charset="0"/>
                        </a:rPr>
                        <m:t>=</m:t>
                      </m:r>
                      <m:r>
                        <m:rPr>
                          <m:sty m:val="p"/>
                        </m:rPr>
                        <a:rPr lang="en-US" sz="1800">
                          <a:latin typeface="Cambria Math" panose="02040503050406030204" pitchFamily="18" charset="0"/>
                        </a:rPr>
                        <m:t>FFN</m:t>
                      </m:r>
                      <m:d>
                        <m:dPr>
                          <m:ctrlPr>
                            <a:rPr lang="en-US" sz="1800" i="1">
                              <a:latin typeface="Cambria Math" panose="02040503050406030204" pitchFamily="18" charset="0"/>
                            </a:rPr>
                          </m:ctrlPr>
                        </m:dPr>
                        <m:e>
                          <m:r>
                            <a:rPr lang="en-US" sz="1800" b="1" i="1">
                              <a:latin typeface="Cambria Math" panose="02040503050406030204" pitchFamily="18" charset="0"/>
                            </a:rPr>
                            <m:t>𝒁</m:t>
                          </m:r>
                        </m:e>
                      </m:d>
                    </m:oMath>
                  </m:oMathPara>
                </a14:m>
                <a:endParaRPr lang="en-US" sz="1800" dirty="0"/>
              </a:p>
              <a:p>
                <a:pPr marL="0" indent="0">
                  <a:buNone/>
                </a:pPr>
                <a:r>
                  <a:rPr lang="en-US" sz="1800" dirty="0"/>
                  <a:t>In practice, </a:t>
                </a:r>
                <a:r>
                  <a:rPr lang="en-US" sz="1800" b="1" i="1" dirty="0"/>
                  <a:t>Z</a:t>
                </a:r>
                <a:r>
                  <a:rPr lang="en-US" sz="1800" dirty="0"/>
                  <a:t> is flattened into long vector because </a:t>
                </a:r>
                <a:r>
                  <a:rPr lang="en-US" sz="1800" b="1" i="1" dirty="0"/>
                  <a:t>w</a:t>
                </a:r>
                <a:r>
                  <a:rPr lang="en-US" sz="1800" dirty="0"/>
                  <a:t> is vector too so that FNN can be implemented. After token weight vector </a:t>
                </a:r>
                <a:r>
                  <a:rPr lang="en-US" sz="1800" b="1" i="1" dirty="0"/>
                  <a:t>w</a:t>
                </a:r>
                <a:r>
                  <a:rPr lang="en-US" sz="1800" dirty="0"/>
                  <a:t> is determined, it is easily converted into output probability vector </a:t>
                </a:r>
                <a:r>
                  <a:rPr lang="en-US" sz="1800" b="1" i="1" dirty="0"/>
                  <a:t>p</a:t>
                </a:r>
                <a:r>
                  <a:rPr lang="en-US" sz="1800" dirty="0"/>
                  <a:t> = (</a:t>
                </a:r>
                <a:r>
                  <a:rPr lang="en-US" sz="1800" i="1" dirty="0"/>
                  <a:t>p</a:t>
                </a:r>
                <a:r>
                  <a:rPr lang="en-US" sz="1800" baseline="-25000" dirty="0"/>
                  <a:t>1</a:t>
                </a:r>
                <a:r>
                  <a:rPr lang="en-US" sz="1800" dirty="0"/>
                  <a:t>, </a:t>
                </a:r>
                <a:r>
                  <a:rPr lang="en-US" sz="1800" i="1" dirty="0"/>
                  <a:t>p</a:t>
                </a:r>
                <a:r>
                  <a:rPr lang="en-US" sz="1800" baseline="-25000" dirty="0"/>
                  <a:t>2</a:t>
                </a:r>
                <a:r>
                  <a:rPr lang="en-US" sz="1800" dirty="0"/>
                  <a:t>,…, </a:t>
                </a:r>
                <a:r>
                  <a:rPr lang="en-US" sz="1800" i="1" dirty="0" err="1"/>
                  <a:t>p</a:t>
                </a:r>
                <a:r>
                  <a:rPr lang="en-US" sz="1800" baseline="-25000" dirty="0" err="1"/>
                  <a:t>|Ω</a:t>
                </a:r>
                <a:r>
                  <a:rPr lang="en-US" sz="1800" baseline="-25000" dirty="0"/>
                  <a:t>|</a:t>
                </a:r>
                <a:r>
                  <a:rPr lang="en-US" sz="1800" dirty="0"/>
                  <a:t>)</a:t>
                </a:r>
                <a:r>
                  <a:rPr lang="en-US" sz="1800" i="1" baseline="30000" dirty="0"/>
                  <a:t>T</a:t>
                </a:r>
                <a:r>
                  <a:rPr lang="en-US" sz="1800" dirty="0"/>
                  <a:t> where each element </a:t>
                </a:r>
                <a:r>
                  <a:rPr lang="en-US" sz="1800" i="1" dirty="0"/>
                  <a:t>p</a:t>
                </a:r>
                <a:r>
                  <a:rPr lang="en-US" sz="1800" i="1" baseline="-25000" dirty="0"/>
                  <a:t>i</a:t>
                </a:r>
                <a:r>
                  <a:rPr lang="en-US" sz="1800" dirty="0"/>
                  <a:t> is probability of the </a:t>
                </a:r>
                <a:r>
                  <a:rPr lang="en-US" sz="1800" i="1" dirty="0" err="1"/>
                  <a:t>i</a:t>
                </a:r>
                <a:r>
                  <a:rPr lang="en-US" sz="1800" baseline="30000" dirty="0" err="1"/>
                  <a:t>th</a:t>
                </a:r>
                <a:r>
                  <a:rPr lang="en-US" sz="1800" dirty="0"/>
                  <a:t> word/token in vocabulary when sentence/sequence </a:t>
                </a:r>
                <a:r>
                  <a:rPr lang="en-US" sz="1800" b="1" i="1" dirty="0"/>
                  <a:t>Z</a:t>
                </a:r>
                <a:r>
                  <a:rPr lang="en-US" sz="1800" dirty="0"/>
                  <a:t> is raised (</a:t>
                </a:r>
                <a:r>
                  <a:rPr lang="en-US" sz="1800" dirty="0" err="1"/>
                  <a:t>Alammar</a:t>
                </a:r>
                <a:r>
                  <a:rPr lang="en-US" sz="1800" dirty="0"/>
                  <a:t>, 2018). If the </a:t>
                </a:r>
                <a:r>
                  <a:rPr lang="en-US" sz="1800" i="1" dirty="0" err="1"/>
                  <a:t>t</a:t>
                </a:r>
                <a:r>
                  <a:rPr lang="en-US" sz="1800" baseline="30000" dirty="0" err="1"/>
                  <a:t>th</a:t>
                </a:r>
                <a:r>
                  <a:rPr lang="en-US" sz="1800" dirty="0"/>
                  <a:t> word is issued, its probability </a:t>
                </a:r>
                <a:r>
                  <a:rPr lang="en-US" sz="1800" i="1" dirty="0" err="1"/>
                  <a:t>p</a:t>
                </a:r>
                <a:r>
                  <a:rPr lang="en-US" sz="1800" i="1" baseline="-25000" dirty="0" err="1"/>
                  <a:t>t</a:t>
                </a:r>
                <a:r>
                  <a:rPr lang="en-US" sz="1800" dirty="0"/>
                  <a:t> is 1 and other probabilities are 0.</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b="1" i="1">
                              <a:latin typeface="Cambria Math" panose="02040503050406030204" pitchFamily="18" charset="0"/>
                            </a:rPr>
                          </m:ctrlPr>
                        </m:mPr>
                        <m:mr>
                          <m:e>
                            <m:r>
                              <a:rPr lang="en-US" sz="1800" b="1" i="1">
                                <a:latin typeface="Cambria Math" panose="02040503050406030204" pitchFamily="18" charset="0"/>
                              </a:rPr>
                              <m:t>𝒑</m:t>
                            </m:r>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b="1" i="1">
                                    <a:latin typeface="Cambria Math" panose="02040503050406030204" pitchFamily="18" charset="0"/>
                                  </a:rPr>
                                  <m:t>𝒘</m:t>
                                </m:r>
                              </m:e>
                            </m:d>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e>
                        </m:mr>
                        <m:m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f>
                              <m:fPr>
                                <m:ctrlPr>
                                  <a:rPr lang="en-US" sz="1800" i="1">
                                    <a:latin typeface="Cambria Math" panose="02040503050406030204" pitchFamily="18" charset="0"/>
                                  </a:rPr>
                                </m:ctrlPr>
                              </m:fPr>
                              <m:num>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𝑖</m:t>
                                        </m:r>
                                      </m:sub>
                                    </m:sSub>
                                  </m:e>
                                </m:d>
                              </m:num>
                              <m:den>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𝑙</m:t>
                                    </m:r>
                                    <m:r>
                                      <a:rPr lang="en-US" sz="1800" i="1">
                                        <a:latin typeface="Cambria Math" panose="02040503050406030204" pitchFamily="18" charset="0"/>
                                      </a:rPr>
                                      <m:t>=1</m:t>
                                    </m:r>
                                  </m:sub>
                                  <m:sup>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p>
                                  <m:e>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𝑙</m:t>
                                            </m:r>
                                          </m:sub>
                                        </m:sSub>
                                      </m:e>
                                    </m:d>
                                  </m:e>
                                </m:nary>
                              </m:den>
                            </m:f>
                          </m:e>
                        </m:mr>
                      </m:m>
                    </m:oMath>
                  </m:oMathPara>
                </a14:m>
                <a:endParaRPr lang="en-US" sz="1800" dirty="0" smtClean="0"/>
              </a:p>
              <a:p>
                <a:pPr marL="0" indent="0">
                  <a:buNone/>
                </a:pPr>
                <a:r>
                  <a:rPr lang="en-US" sz="1800" dirty="0"/>
                  <a:t>Consequently, the next token which is predicted in STM for example is the one whose probability is highest, which means that the largest element in </a:t>
                </a:r>
                <a:r>
                  <a:rPr lang="en-US" sz="1800" b="1" i="1" dirty="0"/>
                  <a:t>p</a:t>
                </a:r>
                <a:r>
                  <a:rPr lang="en-US" sz="1800" dirty="0"/>
                  <a:t> need to be found for STM translation after linear component </a:t>
                </a:r>
                <a:r>
                  <a:rPr lang="en-US" sz="1800" b="1" i="1" dirty="0"/>
                  <a:t>w</a:t>
                </a:r>
                <a:r>
                  <a:rPr lang="en-US" sz="1800" dirty="0"/>
                  <a:t> and output probability </a:t>
                </a:r>
                <a:r>
                  <a:rPr lang="en-US" sz="1800" b="1" i="1" dirty="0"/>
                  <a:t>p</a:t>
                </a:r>
                <a:r>
                  <a:rPr lang="en-US" sz="1800" dirty="0"/>
                  <a:t> are evaluated given </a:t>
                </a:r>
                <a:r>
                  <a:rPr lang="en-US" sz="1800" b="1" i="1" dirty="0"/>
                  <a:t>Z</a:t>
                </a:r>
                <a:r>
                  <a:rPr lang="en-US" sz="1800" dirty="0"/>
                  <a:t> which in turn determined based on source sequence </a:t>
                </a:r>
                <a:r>
                  <a:rPr lang="en-US" sz="1800" b="1" i="1" dirty="0"/>
                  <a:t>X</a:t>
                </a:r>
                <a:r>
                  <a:rPr lang="en-US" sz="1800" dirty="0"/>
                  <a:t> and target sequence </a:t>
                </a:r>
                <a:r>
                  <a:rPr lang="en-US" sz="1800" b="1" i="1" dirty="0"/>
                  <a:t>Y</a:t>
                </a:r>
                <a:r>
                  <a:rPr lang="en-US" sz="1800" dirty="0"/>
                  <a:t> via mechanism encoder/decoder and attention.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46</a:t>
            </a:fld>
            <a:endParaRPr lang="en-US"/>
          </a:p>
        </p:txBody>
      </p:sp>
    </p:spTree>
    <p:extLst>
      <p:ext uri="{BB962C8B-B14F-4D97-AF65-F5344CB8AC3E}">
        <p14:creationId xmlns:p14="http://schemas.microsoft.com/office/powerpoint/2010/main" val="2414108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19280" cy="5176066"/>
              </a:xfrm>
            </p:spPr>
            <p:txBody>
              <a:bodyPr>
                <a:noAutofit/>
              </a:bodyPr>
              <a:lstStyle/>
              <a:p>
                <a:pPr marL="0" indent="0">
                  <a:buNone/>
                </a:pPr>
                <a:r>
                  <a:rPr lang="en-US" sz="2000" dirty="0"/>
                  <a:t>It is not difficult to learn linear component FFN(</a:t>
                </a:r>
                <a:r>
                  <a:rPr lang="en-US" sz="2000" b="1" i="1" dirty="0"/>
                  <a:t>Z</a:t>
                </a:r>
                <a:r>
                  <a:rPr lang="en-US" sz="2000" dirty="0"/>
                  <a:t>) by backpropagation algorithm associated stochastic gradient descent (SGD) method. Concretely, the following cross-entropy </a:t>
                </a:r>
                <a:r>
                  <a:rPr lang="en-US" sz="2000" i="1" dirty="0"/>
                  <a:t>L</a:t>
                </a:r>
                <a:r>
                  <a:rPr lang="en-US" sz="2000" dirty="0"/>
                  <a:t>(</a:t>
                </a:r>
                <a:r>
                  <a:rPr lang="en-US" sz="2000" b="1" i="1" dirty="0"/>
                  <a:t>p</a:t>
                </a:r>
                <a:r>
                  <a:rPr lang="en-US" sz="2000" dirty="0"/>
                  <a:t> | Θ) is minimized so as to train FFN(</a:t>
                </a:r>
                <a:r>
                  <a:rPr lang="en-US" sz="2000" b="1" i="1" dirty="0"/>
                  <a:t>Z</a:t>
                </a:r>
                <a:r>
                  <a:rPr lang="en-US" sz="2000" dirty="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r>
                            <m:rPr>
                              <m:sty m:val="p"/>
                            </m:rPr>
                            <a:rPr lang="en-US" sz="2000">
                              <a:latin typeface="Cambria Math" panose="02040503050406030204" pitchFamily="18" charset="0"/>
                            </a:rPr>
                            <m:t>log</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d>
                        </m:e>
                      </m:nary>
                    </m:oMath>
                  </m:oMathPara>
                </a14:m>
                <a:endParaRPr lang="en-US" sz="2000" dirty="0"/>
              </a:p>
              <a:p>
                <a:pPr marL="0" indent="0">
                  <a:buNone/>
                </a:pPr>
                <a:r>
                  <a:rPr lang="en-US" sz="2000" dirty="0"/>
                  <a:t>Where Θ is parameter of FFN(</a:t>
                </a:r>
                <a:r>
                  <a:rPr lang="en-US" sz="2000" b="1" i="1" dirty="0"/>
                  <a:t>Z</a:t>
                </a:r>
                <a:r>
                  <a:rPr lang="en-US" sz="2000" dirty="0"/>
                  <a:t>) and the vector </a:t>
                </a:r>
                <a:r>
                  <a:rPr lang="en-US" sz="2000" b="1" i="1" dirty="0"/>
                  <a:t>q</a:t>
                </a:r>
                <a:r>
                  <a:rPr lang="en-US" sz="2000" dirty="0"/>
                  <a:t> = (</a:t>
                </a:r>
                <a:r>
                  <a:rPr lang="en-US" sz="2000" i="1" dirty="0"/>
                  <a:t>q</a:t>
                </a:r>
                <a:r>
                  <a:rPr lang="en-US" sz="2000" baseline="-25000" dirty="0"/>
                  <a:t>1</a:t>
                </a:r>
                <a:r>
                  <a:rPr lang="en-US" sz="2000" dirty="0"/>
                  <a:t>, </a:t>
                </a:r>
                <a:r>
                  <a:rPr lang="en-US" sz="2000" i="1" dirty="0"/>
                  <a:t>q</a:t>
                </a:r>
                <a:r>
                  <a:rPr lang="en-US" sz="2000" baseline="-25000" dirty="0"/>
                  <a:t>2</a:t>
                </a:r>
                <a:r>
                  <a:rPr lang="en-US" sz="2000" dirty="0"/>
                  <a:t>,…, </a:t>
                </a:r>
                <a:r>
                  <a:rPr lang="en-US" sz="2000" i="1" dirty="0" err="1"/>
                  <a:t>q</a:t>
                </a:r>
                <a:r>
                  <a:rPr lang="en-US" sz="2000" baseline="-25000" dirty="0" err="1"/>
                  <a:t>|Ω</a:t>
                </a:r>
                <a:r>
                  <a:rPr lang="en-US" sz="2000" baseline="-25000" dirty="0"/>
                  <a:t>|</a:t>
                </a:r>
                <a:r>
                  <a:rPr lang="en-US" sz="2000" dirty="0"/>
                  <a:t>)</a:t>
                </a:r>
                <a:r>
                  <a:rPr lang="en-US" sz="2000" i="1" baseline="30000" dirty="0"/>
                  <a:t>T</a:t>
                </a:r>
                <a:r>
                  <a:rPr lang="en-US" sz="2000" dirty="0"/>
                  <a:t> is binary vector from sample whose each element </a:t>
                </a:r>
                <a:r>
                  <a:rPr lang="en-US" sz="2000" i="1" dirty="0"/>
                  <a:t>q</a:t>
                </a:r>
                <a:r>
                  <a:rPr lang="en-US" sz="2000" i="1" baseline="-25000" dirty="0"/>
                  <a:t>i</a:t>
                </a:r>
                <a:r>
                  <a:rPr lang="en-US" sz="2000" dirty="0"/>
                  <a:t> has binary values {0, 1} indicating whether the </a:t>
                </a:r>
                <a:r>
                  <a:rPr lang="en-US" sz="2000" i="1" dirty="0" err="1"/>
                  <a:t>i</a:t>
                </a:r>
                <a:r>
                  <a:rPr lang="en-US" sz="2000" baseline="30000" dirty="0" err="1"/>
                  <a:t>th</a:t>
                </a:r>
                <a:r>
                  <a:rPr lang="en-US" sz="2000" dirty="0"/>
                  <a:t> token/word exists. For example, give sequence/sentence (“I”, “am”, “a”, “student”)</a:t>
                </a:r>
                <a:r>
                  <a:rPr lang="en-US" sz="2000" i="1" baseline="30000" dirty="0"/>
                  <a:t>T</a:t>
                </a:r>
                <a:r>
                  <a:rPr lang="en-US" sz="2000" dirty="0"/>
                  <a:t>, if there is only one token/word “I” in sample sentence, the binary vector will be </a:t>
                </a:r>
                <a:r>
                  <a:rPr lang="en-US" sz="2000" b="1" i="1" dirty="0"/>
                  <a:t>q</a:t>
                </a:r>
                <a:r>
                  <a:rPr lang="en-US" sz="2000" dirty="0"/>
                  <a:t> = (1, 0, 0, 0)</a:t>
                </a:r>
                <a:r>
                  <a:rPr lang="en-US" sz="2000" i="1" baseline="30000" dirty="0"/>
                  <a:t>T</a:t>
                </a:r>
                <a:r>
                  <a:rPr lang="en-US" sz="2000" dirty="0"/>
                  <a:t>. If three words “I”, “am”, and “student” are mutually existent, the binary vector will be </a:t>
                </a:r>
                <a:r>
                  <a:rPr lang="en-US" sz="2000" b="1" i="1" dirty="0"/>
                  <a:t>q</a:t>
                </a:r>
                <a:r>
                  <a:rPr lang="en-US" sz="2000" dirty="0"/>
                  <a:t> = (1, 1, 0, 1)</a:t>
                </a:r>
                <a:r>
                  <a:rPr lang="en-US" sz="2000" i="1" baseline="30000" dirty="0"/>
                  <a:t>T</a:t>
                </a:r>
                <a:r>
                  <a:rPr lang="en-US" sz="2000" dirty="0"/>
                  <a:t>. When SGD is applied into minimizing the cross-entropy, partial gradient of </a:t>
                </a:r>
                <a:r>
                  <a:rPr lang="en-US" sz="2000" i="1" dirty="0"/>
                  <a:t>L</a:t>
                </a:r>
                <a:r>
                  <a:rPr lang="en-US" sz="2000" dirty="0"/>
                  <a:t>(</a:t>
                </a:r>
                <a:r>
                  <a:rPr lang="en-US" sz="2000" b="1" i="1" dirty="0"/>
                  <a:t>p</a:t>
                </a:r>
                <a:r>
                  <a:rPr lang="en-US" sz="2000" dirty="0"/>
                  <a:t> | Θ) with regard to </a:t>
                </a:r>
                <a:r>
                  <a:rPr lang="en-US" sz="2000" i="1" dirty="0" err="1"/>
                  <a:t>w</a:t>
                </a:r>
                <a:r>
                  <a:rPr lang="en-US" sz="2000" i="1" baseline="-25000" dirty="0" err="1"/>
                  <a:t>j</a:t>
                </a:r>
                <a:r>
                  <a:rPr lang="en-US" sz="2000" dirty="0"/>
                  <a:t> is:</a:t>
                </a:r>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𝑗</m:t>
                                  </m:r>
                                </m:sub>
                              </m:sSub>
                            </m:e>
                          </m:d>
                        </m:e>
                      </m:nary>
                    </m:oMath>
                  </m:oMathPara>
                </a14:m>
                <a:endParaRPr lang="en-US" sz="2000" dirty="0"/>
              </a:p>
              <a:p>
                <a:pPr marL="0" indent="0">
                  <a:buNone/>
                </a:pPr>
                <a:r>
                  <a:rPr lang="en-US" sz="20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1 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r>
                              <m:e>
                                <m:r>
                                  <a:rPr lang="en-US" sz="2000" i="1">
                                    <a:latin typeface="Cambria Math" panose="02040503050406030204" pitchFamily="18" charset="0"/>
                                  </a:rPr>
                                  <m:t>0 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19280" cy="5176066"/>
              </a:xfrm>
              <a:blipFill>
                <a:blip r:embed="rId2"/>
                <a:stretch>
                  <a:fillRect l="-507" t="-589" r="-507" b="-8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1241435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50" dirty="0"/>
                  <a:t>Proof,</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𝑑</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𝑑</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1</m:t>
                              </m:r>
                            </m:num>
                            <m:den>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oMath>
                  </m:oMathPara>
                </a14:m>
                <a:endParaRPr lang="en-US" sz="1850" dirty="0"/>
              </a:p>
              <a:p>
                <a:pPr marL="0" indent="0">
                  <a:buNone/>
                </a:pPr>
                <a:r>
                  <a:rPr lang="en-US" sz="1850" dirty="0"/>
                  <a:t>Due to:</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𝑖</m:t>
                                      </m:r>
                                    </m:sub>
                                  </m:sSub>
                                </m:e>
                              </m:d>
                            </m:num>
                            <m:den>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𝑙</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𝑙</m:t>
                                          </m:r>
                                        </m:sub>
                                      </m:sSub>
                                    </m:e>
                                  </m:d>
                                </m:e>
                              </m:nary>
                            </m:den>
                          </m:f>
                        </m:e>
                      </m:d>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oMath>
                  </m:oMathPara>
                </a14:m>
                <a:endParaRPr lang="en-US" sz="1850" dirty="0"/>
              </a:p>
              <a:p>
                <a:pPr marL="0" indent="0">
                  <a:buNone/>
                </a:pPr>
                <a:r>
                  <a:rPr lang="en-US" sz="185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e>
                      </m:nary>
                      <m:r>
                        <a:rPr lang="en-US" sz="1850" i="1">
                          <a:latin typeface="Cambria Math" panose="02040503050406030204" pitchFamily="18" charset="0"/>
                        </a:rPr>
                        <m:t>∎</m:t>
                      </m:r>
                    </m:oMath>
                  </m:oMathPara>
                </a14:m>
                <a:endParaRPr lang="en-US" sz="1850" dirty="0"/>
              </a:p>
              <a:p>
                <a:pPr marL="0" indent="0">
                  <a:buNone/>
                </a:pPr>
                <a:r>
                  <a:rPr lang="en-US" sz="1850" dirty="0"/>
                  <a:t>So that gradient of </a:t>
                </a:r>
                <a:r>
                  <a:rPr lang="en-US" sz="1850" i="1" dirty="0"/>
                  <a:t>L</a:t>
                </a:r>
                <a:r>
                  <a:rPr lang="en-US" sz="1850" dirty="0"/>
                  <a:t>(</a:t>
                </a:r>
                <a:r>
                  <a:rPr lang="en-US" sz="1850" b="1" i="1" dirty="0"/>
                  <a:t>p</a:t>
                </a:r>
                <a:r>
                  <a:rPr lang="en-US" sz="1850" dirty="0"/>
                  <a:t> | Θ) with regard to </a:t>
                </a:r>
                <a:r>
                  <a:rPr lang="en-US" sz="1850" b="1" i="1" dirty="0"/>
                  <a:t>w</a:t>
                </a:r>
                <a:r>
                  <a:rPr lang="en-US" sz="1850" dirty="0"/>
                  <a:t> is:</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1</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2</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b>
                                  </m:sSub>
                                </m:den>
                              </m:f>
                            </m:e>
                          </m:d>
                        </m:e>
                        <m:sup>
                          <m:r>
                            <a:rPr lang="en-US" sz="1850" i="1">
                              <a:latin typeface="Cambria Math" panose="02040503050406030204" pitchFamily="18" charset="0"/>
                            </a:rPr>
                            <m:t>𝑇</m:t>
                          </m:r>
                        </m:sup>
                      </m:sSup>
                    </m:oMath>
                  </m:oMathPara>
                </a14:m>
                <a:endParaRPr lang="en-US" sz="1850" dirty="0"/>
              </a:p>
              <a:p>
                <a:pPr marL="0" indent="0">
                  <a:buNone/>
                </a:pPr>
                <a:r>
                  <a:rPr lang="en-US" sz="185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Θ</m:t>
                      </m:r>
                      <m:r>
                        <a:rPr lang="en-US" sz="1850" i="1">
                          <a:latin typeface="Cambria Math" panose="02040503050406030204" pitchFamily="18" charset="0"/>
                        </a:rPr>
                        <m:t>=</m:t>
                      </m:r>
                      <m:r>
                        <m:rPr>
                          <m:sty m:val="p"/>
                        </m:rPr>
                        <a:rPr lang="en-US" sz="1850">
                          <a:latin typeface="Cambria Math" panose="02040503050406030204" pitchFamily="18" charset="0"/>
                        </a:rPr>
                        <m:t>Θ</m:t>
                      </m:r>
                      <m:r>
                        <a:rPr lang="en-US" sz="1850" i="1">
                          <a:latin typeface="Cambria Math" panose="02040503050406030204" pitchFamily="18" charset="0"/>
                        </a:rPr>
                        <m:t>−</m:t>
                      </m:r>
                      <m:r>
                        <a:rPr lang="en-US" sz="1850" i="1">
                          <a:latin typeface="Cambria Math" panose="02040503050406030204" pitchFamily="18" charset="0"/>
                        </a:rPr>
                        <m:t>𝛾</m:t>
                      </m:r>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oMath>
                  </m:oMathPara>
                </a14:m>
                <a:endParaRPr lang="en-US" sz="1850" dirty="0"/>
              </a:p>
              <a:p>
                <a:pPr marL="0" indent="0">
                  <a:buNone/>
                </a:pPr>
                <a:r>
                  <a:rPr lang="en-US" sz="1850" dirty="0"/>
                  <a:t>Where </a:t>
                </a:r>
                <a:r>
                  <a:rPr lang="en-US" sz="1850" i="1" dirty="0"/>
                  <a:t>γ</a:t>
                </a:r>
                <a:r>
                  <a:rPr lang="en-US" sz="1850" dirty="0"/>
                  <a:t> (0 &lt; </a:t>
                </a:r>
                <a:r>
                  <a:rPr lang="en-US" sz="1850" i="1" dirty="0"/>
                  <a:t>γ</a:t>
                </a:r>
                <a:r>
                  <a:rPr lang="en-US" sz="1850" dirty="0"/>
                  <a:t> ≤ 1) is learning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455" t="-707" b="-61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15836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00" dirty="0"/>
              <a:t>For STM example, given French source sentence “Je </a:t>
            </a:r>
            <a:r>
              <a:rPr lang="en-US" sz="1800" dirty="0" err="1"/>
              <a:t>suis</a:t>
            </a:r>
            <a:r>
              <a:rPr lang="en-US" sz="1800" dirty="0"/>
              <a:t> </a:t>
            </a:r>
            <a:r>
              <a:rPr lang="en-US" sz="1800" dirty="0" err="1"/>
              <a:t>étudiant</a:t>
            </a:r>
            <a:r>
              <a:rPr lang="en-US" sz="1800" dirty="0"/>
              <a:t>” (</a:t>
            </a:r>
            <a:r>
              <a:rPr lang="en-US" sz="1800" dirty="0" err="1"/>
              <a:t>Alammar</a:t>
            </a:r>
            <a:r>
              <a:rPr lang="en-US" sz="1800" dirty="0"/>
              <a:t>, 2018) is translated into English target sentence “I am a student” (</a:t>
            </a:r>
            <a:r>
              <a:rPr lang="en-US" sz="1800" dirty="0" err="1"/>
              <a:t>Alammar</a:t>
            </a:r>
            <a:r>
              <a:rPr lang="en-US" sz="1800" dirty="0"/>
              <a:t>, 2018) by transformer which is trained with corpus before (transformer was determined), which goes through following rounds:</a:t>
            </a:r>
          </a:p>
          <a:p>
            <a:pPr marL="0" indent="0">
              <a:buNone/>
            </a:pPr>
            <a:r>
              <a:rPr lang="en-US" sz="1800" u="sng" dirty="0"/>
              <a:t>Round 1</a:t>
            </a:r>
            <a:r>
              <a:rPr lang="en-US" sz="1800" dirty="0"/>
              <a:t>:</a:t>
            </a:r>
          </a:p>
          <a:p>
            <a:pPr marL="457200"/>
            <a:r>
              <a:rPr lang="en-US" sz="1800" dirty="0" smtClean="0"/>
              <a:t>French </a:t>
            </a:r>
            <a:r>
              <a:rPr lang="en-US" sz="1800" dirty="0"/>
              <a:t>source sentence “Je </a:t>
            </a:r>
            <a:r>
              <a:rPr lang="en-US" sz="1800" dirty="0" err="1"/>
              <a:t>suis</a:t>
            </a:r>
            <a:r>
              <a:rPr lang="en-US" sz="1800" dirty="0"/>
              <a:t> </a:t>
            </a:r>
            <a:r>
              <a:rPr lang="en-US" sz="1800" dirty="0" err="1"/>
              <a:t>étudiant</a:t>
            </a:r>
            <a:r>
              <a:rPr lang="en-US" sz="1800" dirty="0"/>
              <a:t>” coded by sentence/sequence matrix </a:t>
            </a:r>
            <a:r>
              <a:rPr lang="en-US" sz="1800" b="1" i="1" dirty="0"/>
              <a:t>X</a:t>
            </a:r>
            <a:r>
              <a:rPr lang="en-US" sz="1800" dirty="0"/>
              <a:t> = (</a:t>
            </a:r>
            <a:r>
              <a:rPr lang="en-US" sz="1800" b="1" i="1" dirty="0"/>
              <a:t>x</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x</a:t>
            </a:r>
            <a:r>
              <a:rPr lang="en-US" sz="1800" baseline="-25000" dirty="0"/>
              <a:t>2</a:t>
            </a:r>
            <a:r>
              <a:rPr lang="en-US" sz="1800" dirty="0"/>
              <a:t> = </a:t>
            </a:r>
            <a:r>
              <a:rPr lang="en-US" sz="1800" i="1" dirty="0"/>
              <a:t>c</a:t>
            </a:r>
            <a:r>
              <a:rPr lang="en-US" sz="1800" dirty="0"/>
              <a:t>(“je”), </a:t>
            </a:r>
            <a:r>
              <a:rPr lang="en-US" sz="1800" b="1" i="1" dirty="0"/>
              <a:t>x</a:t>
            </a:r>
            <a:r>
              <a:rPr lang="en-US" sz="1800" baseline="-25000" dirty="0"/>
              <a:t>3</a:t>
            </a:r>
            <a:r>
              <a:rPr lang="en-US" sz="1800" dirty="0"/>
              <a:t> = </a:t>
            </a:r>
            <a:r>
              <a:rPr lang="en-US" sz="1800" i="1" dirty="0"/>
              <a:t>c</a:t>
            </a:r>
            <a:r>
              <a:rPr lang="en-US" sz="1800" dirty="0"/>
              <a:t>(“</a:t>
            </a:r>
            <a:r>
              <a:rPr lang="en-US" sz="1800" dirty="0" err="1"/>
              <a:t>suis</a:t>
            </a:r>
            <a:r>
              <a:rPr lang="en-US" sz="1800" dirty="0"/>
              <a:t>”), </a:t>
            </a:r>
            <a:r>
              <a:rPr lang="en-US" sz="1800" b="1" i="1" dirty="0"/>
              <a:t>x</a:t>
            </a:r>
            <a:r>
              <a:rPr lang="en-US" sz="1800" baseline="-25000" dirty="0"/>
              <a:t>4</a:t>
            </a:r>
            <a:r>
              <a:rPr lang="en-US" sz="1800" dirty="0"/>
              <a:t> = </a:t>
            </a:r>
            <a:r>
              <a:rPr lang="en-US" sz="1800" i="1" dirty="0"/>
              <a:t>c</a:t>
            </a:r>
            <a:r>
              <a:rPr lang="en-US" sz="1800" dirty="0"/>
              <a:t>(“</a:t>
            </a:r>
            <a:r>
              <a:rPr lang="en-US" sz="1800" dirty="0" err="1"/>
              <a:t>étudiant</a:t>
            </a:r>
            <a:r>
              <a:rPr lang="en-US" sz="1800" dirty="0"/>
              <a:t>”), </a:t>
            </a:r>
            <a:r>
              <a:rPr lang="en-US" sz="1800" b="1" i="1" dirty="0"/>
              <a:t>x</a:t>
            </a:r>
            <a:r>
              <a:rPr lang="en-US" sz="1800" baseline="-25000" dirty="0"/>
              <a:t>5</a:t>
            </a:r>
            <a:r>
              <a:rPr lang="en-US" sz="1800" dirty="0"/>
              <a:t> = </a:t>
            </a:r>
            <a:r>
              <a:rPr lang="en-US" sz="1800" i="1" dirty="0"/>
              <a:t>c</a:t>
            </a:r>
            <a:r>
              <a:rPr lang="en-US" sz="1800" dirty="0"/>
              <a:t>(“&lt;</a:t>
            </a:r>
            <a:r>
              <a:rPr lang="en-US" sz="1800" dirty="0" err="1"/>
              <a:t>eos</a:t>
            </a:r>
            <a:r>
              <a:rPr lang="en-US" sz="1800" dirty="0"/>
              <a:t>&gt;”))</a:t>
            </a:r>
            <a:r>
              <a:rPr lang="en-US" sz="1800" i="1" baseline="30000" dirty="0"/>
              <a:t>T</a:t>
            </a:r>
            <a:r>
              <a:rPr lang="en-US" sz="1800" dirty="0"/>
              <a:t> where </a:t>
            </a:r>
            <a:r>
              <a:rPr lang="en-US" sz="1800" i="1" dirty="0"/>
              <a:t>c</a:t>
            </a:r>
            <a:r>
              <a:rPr lang="en-US" sz="1800" dirty="0"/>
              <a:t>(.) is embedding numeric vector of given word with note that words “&lt;</a:t>
            </a:r>
            <a:r>
              <a:rPr lang="en-US" sz="1800" dirty="0" err="1"/>
              <a:t>bos</a:t>
            </a:r>
            <a:r>
              <a:rPr lang="en-US" sz="1800" dirty="0"/>
              <a:t>&gt;” and “&lt;</a:t>
            </a:r>
            <a:r>
              <a:rPr lang="en-US" sz="1800" dirty="0" err="1"/>
              <a:t>eos</a:t>
            </a:r>
            <a:r>
              <a:rPr lang="en-US" sz="1800" dirty="0"/>
              <a:t>&gt;” are special predefined words indicating the beginning of sentence and the end of sentence, respectively. As a convention, </a:t>
            </a:r>
            <a:r>
              <a:rPr lang="en-US" sz="1800" i="1" dirty="0"/>
              <a:t>c</a:t>
            </a:r>
            <a:r>
              <a:rPr lang="en-US" sz="1800" dirty="0"/>
              <a:t>(.) is called word/token vector whose dimension can be </a:t>
            </a:r>
            <a:r>
              <a:rPr lang="en-US" sz="1800" i="1" dirty="0" err="1"/>
              <a:t>d</a:t>
            </a:r>
            <a:r>
              <a:rPr lang="en-US" sz="1800" i="1" baseline="-25000" dirty="0" err="1"/>
              <a:t>m</a:t>
            </a:r>
            <a:r>
              <a:rPr lang="en-US" sz="1800" dirty="0"/>
              <a:t>=512. If predefined sentence length is longer, redundant word vectors are set to be zeros, for example, let </a:t>
            </a:r>
            <a:r>
              <a:rPr lang="en-US" sz="1800" b="1" i="1" dirty="0"/>
              <a:t>x</a:t>
            </a:r>
            <a:r>
              <a:rPr lang="en-US" sz="1800" baseline="-25000" dirty="0"/>
              <a:t>6</a:t>
            </a:r>
            <a:r>
              <a:rPr lang="en-US" sz="1800" dirty="0"/>
              <a:t> = </a:t>
            </a:r>
            <a:r>
              <a:rPr lang="en-US" sz="1800" b="1" dirty="0"/>
              <a:t>0</a:t>
            </a:r>
            <a:r>
              <a:rPr lang="en-US" sz="1800" dirty="0"/>
              <a:t>, </a:t>
            </a:r>
            <a:r>
              <a:rPr lang="en-US" sz="1800" b="1" i="1" dirty="0"/>
              <a:t>x</a:t>
            </a:r>
            <a:r>
              <a:rPr lang="en-US" sz="1800" baseline="-25000" dirty="0"/>
              <a:t>7</a:t>
            </a:r>
            <a:r>
              <a:rPr lang="en-US" sz="1800" dirty="0"/>
              <a:t> = </a:t>
            </a:r>
            <a:r>
              <a:rPr lang="en-US" sz="1800" b="1" dirty="0"/>
              <a:t>0</a:t>
            </a:r>
            <a:r>
              <a:rPr lang="en-US" sz="1800" dirty="0"/>
              <a:t>,…, </a:t>
            </a:r>
            <a:r>
              <a:rPr lang="en-US" sz="1800" b="1" i="1" dirty="0"/>
              <a:t>x</a:t>
            </a:r>
            <a:r>
              <a:rPr lang="en-US" sz="1800" baseline="-25000" dirty="0"/>
              <a:t>100</a:t>
            </a:r>
            <a:r>
              <a:rPr lang="en-US" sz="1800" dirty="0"/>
              <a:t> = </a:t>
            </a:r>
            <a:r>
              <a:rPr lang="en-US" sz="1800" b="1" dirty="0"/>
              <a:t>0</a:t>
            </a:r>
            <a:r>
              <a:rPr lang="en-US" sz="1800" dirty="0"/>
              <a:t> given the maximum number words in sentence is 100. These zero vectors do not affect decoder evaluation and training parameters.</a:t>
            </a:r>
          </a:p>
          <a:p>
            <a:pPr marL="457200"/>
            <a:r>
              <a:rPr lang="en-US" sz="1800" dirty="0"/>
              <a:t>Source sequence </a:t>
            </a:r>
            <a:r>
              <a:rPr lang="en-US" sz="1800" b="1" i="1" dirty="0"/>
              <a:t>X</a:t>
            </a:r>
            <a:r>
              <a:rPr lang="en-US" sz="1800" dirty="0"/>
              <a:t> is fed to encoder so as to produce encoder attention </a:t>
            </a:r>
            <a:r>
              <a:rPr lang="en-US" sz="1800" dirty="0" err="1"/>
              <a:t>EncoderAttention</a:t>
            </a:r>
            <a:r>
              <a:rPr lang="en-US" sz="1800" dirty="0"/>
              <a:t>(</a:t>
            </a:r>
            <a:r>
              <a:rPr lang="en-US" sz="1800" b="1" i="1" dirty="0"/>
              <a:t>X</a:t>
            </a:r>
            <a:r>
              <a:rPr lang="en-US" sz="1800" dirty="0" smtClean="0"/>
              <a:t>).</a:t>
            </a:r>
          </a:p>
          <a:p>
            <a:pPr marL="0" indent="0">
              <a:buNone/>
            </a:pPr>
            <a:r>
              <a:rPr lang="en-US" sz="1800" u="sng" dirty="0"/>
              <a:t>Round 2</a:t>
            </a:r>
            <a:r>
              <a:rPr lang="en-US" sz="1800" dirty="0"/>
              <a:t>:</a:t>
            </a:r>
          </a:p>
          <a:p>
            <a:pPr marL="457200" lvl="0"/>
            <a:r>
              <a:rPr lang="en-US" sz="1800" dirty="0"/>
              <a:t>English target sentence is coded by sequence/matrix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If predefined sentence length is longer, redundant word vectors are set to be zeros.</a:t>
            </a:r>
          </a:p>
          <a:p>
            <a:pPr marL="457200" lvl="0"/>
            <a:r>
              <a:rPr lang="en-US" sz="1800" dirty="0"/>
              <a:t>Target sequence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and encoder attention </a:t>
            </a:r>
            <a:r>
              <a:rPr lang="en-US" sz="1800" dirty="0" err="1"/>
              <a:t>EncoderAttention</a:t>
            </a:r>
            <a:r>
              <a:rPr lang="en-US" sz="1800" dirty="0"/>
              <a:t>(</a:t>
            </a:r>
            <a:r>
              <a:rPr lang="en-US" sz="1800" b="1" i="1" dirty="0"/>
              <a:t>X</a:t>
            </a:r>
            <a:r>
              <a:rPr lang="en-US" sz="1800" dirty="0"/>
              <a:t>) are fed to decoder so as to produce decode output </a:t>
            </a:r>
            <a:r>
              <a:rPr lang="en-US" sz="1800" b="1" i="1" dirty="0"/>
              <a:t>Z</a:t>
            </a:r>
            <a:r>
              <a:rPr lang="en-US" sz="1800" dirty="0"/>
              <a:t>.</a:t>
            </a:r>
          </a:p>
          <a:p>
            <a:pPr marL="457200" lvl="0"/>
            <a:r>
              <a:rPr lang="en-US" sz="1800" dirty="0"/>
              <a:t>Output </a:t>
            </a:r>
            <a:r>
              <a:rPr lang="en-US" sz="1800" b="1" i="1" dirty="0"/>
              <a:t>Z</a:t>
            </a:r>
            <a:r>
              <a:rPr lang="en-US" sz="1800" dirty="0"/>
              <a:t> goes through linear component </a:t>
            </a:r>
            <a:r>
              <a:rPr lang="en-US" sz="1800" b="1" i="1" dirty="0"/>
              <a:t>w</a:t>
            </a:r>
            <a:r>
              <a:rPr lang="en-US" sz="1800" dirty="0"/>
              <a:t> = linear(</a:t>
            </a:r>
            <a:r>
              <a:rPr lang="en-US" sz="1800" b="1" i="1" dirty="0"/>
              <a:t>Z</a:t>
            </a:r>
            <a:r>
              <a:rPr lang="en-US" sz="1800" dirty="0"/>
              <a:t>) and soft-max function component </a:t>
            </a:r>
            <a:r>
              <a:rPr lang="en-US" sz="1800" b="1" i="1" dirty="0"/>
              <a:t>p</a:t>
            </a:r>
            <a:r>
              <a:rPr lang="en-US" sz="1800" dirty="0"/>
              <a:t> = </a:t>
            </a:r>
            <a:r>
              <a:rPr lang="en-US" sz="1800" dirty="0" err="1"/>
              <a:t>softmax</a:t>
            </a:r>
            <a:r>
              <a:rPr lang="en-US" sz="1800" dirty="0"/>
              <a:t>(</a:t>
            </a:r>
            <a:r>
              <a:rPr lang="en-US" sz="1800" b="1" i="1" dirty="0"/>
              <a:t>w</a:t>
            </a:r>
            <a:r>
              <a:rPr lang="en-US" sz="1800" dirty="0"/>
              <a:t>) so as to find out the maximum probability </a:t>
            </a:r>
            <a:r>
              <a:rPr lang="en-US" sz="1800" i="1" dirty="0"/>
              <a:t>p</a:t>
            </a:r>
            <a:r>
              <a:rPr lang="en-US" sz="1800" i="1" baseline="-25000" dirty="0"/>
              <a:t>i</a:t>
            </a:r>
            <a:r>
              <a:rPr lang="en-US" sz="1800" dirty="0"/>
              <a:t> so that the </a:t>
            </a:r>
            <a:r>
              <a:rPr lang="en-US" sz="1800" i="1" dirty="0" err="1"/>
              <a:t>i</a:t>
            </a:r>
            <a:r>
              <a:rPr lang="en-US" sz="1800" baseline="30000" dirty="0" err="1"/>
              <a:t>th</a:t>
            </a:r>
            <a:r>
              <a:rPr lang="en-US" sz="1800" dirty="0"/>
              <a:t> associated word in vocabulary is “</a:t>
            </a:r>
            <a:r>
              <a:rPr lang="en-US" sz="1800" dirty="0" err="1"/>
              <a:t>i</a:t>
            </a:r>
            <a:r>
              <a:rPr lang="en-US" sz="1800" dirty="0"/>
              <a:t>”. As a result, the embedding numeric vector of the word “</a:t>
            </a:r>
            <a:r>
              <a:rPr lang="en-US" sz="1800" dirty="0" err="1"/>
              <a:t>i</a:t>
            </a:r>
            <a:r>
              <a:rPr lang="en-US" sz="1800" dirty="0"/>
              <a:t>” is added to target sequence so that we obtain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y</a:t>
            </a:r>
            <a:r>
              <a:rPr lang="en-US" sz="1800" baseline="-25000" dirty="0"/>
              <a:t>2</a:t>
            </a:r>
            <a:r>
              <a:rPr lang="en-US" sz="1800" dirty="0"/>
              <a:t> = </a:t>
            </a:r>
            <a:r>
              <a:rPr lang="en-US" sz="1800" i="1" dirty="0"/>
              <a:t>c</a:t>
            </a:r>
            <a:r>
              <a:rPr lang="en-US" sz="1800" dirty="0"/>
              <a:t>(“</a:t>
            </a:r>
            <a:r>
              <a:rPr lang="en-US" sz="1800" dirty="0" err="1"/>
              <a:t>i</a:t>
            </a:r>
            <a:r>
              <a:rPr lang="en-US" sz="1800" dirty="0"/>
              <a:t>”))</a:t>
            </a:r>
            <a:r>
              <a:rPr lang="en-US" sz="1800" i="1" baseline="30000" dirty="0"/>
              <a:t>T</a:t>
            </a:r>
            <a:r>
              <a:rPr lang="en-US" sz="1800" dirty="0"/>
              <a:t>.</a:t>
            </a:r>
          </a:p>
          <a:p>
            <a:pPr marL="457200"/>
            <a:endParaRPr lang="en-US" sz="18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49</a:t>
            </a:fld>
            <a:endParaRPr lang="en-US"/>
          </a:p>
        </p:txBody>
      </p:sp>
    </p:spTree>
    <p:extLst>
      <p:ext uri="{BB962C8B-B14F-4D97-AF65-F5344CB8AC3E}">
        <p14:creationId xmlns:p14="http://schemas.microsoft.com/office/powerpoint/2010/main" val="204543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050" dirty="0"/>
              <a:t>Although transformer can be applied into many areas, especially machine translation and computer vision, this report focuses on statistical machine translation (</a:t>
            </a:r>
            <a:r>
              <a:rPr lang="en-US" sz="2050" i="1" dirty="0"/>
              <a:t>STM</a:t>
            </a:r>
            <a:r>
              <a:rPr lang="en-US" sz="2050" dirty="0"/>
              <a:t>) because complex and different objects </a:t>
            </a:r>
            <a:r>
              <a:rPr lang="en-US" sz="2050" b="1" i="1" dirty="0"/>
              <a:t>x</a:t>
            </a:r>
            <a:r>
              <a:rPr lang="en-US" sz="2050" dirty="0"/>
              <a:t> and </a:t>
            </a:r>
            <a:r>
              <a:rPr lang="en-US" sz="2050" b="1" i="1" dirty="0"/>
              <a:t>y</a:t>
            </a:r>
            <a:r>
              <a:rPr lang="en-US" sz="2050" dirty="0"/>
              <a:t> in STM transformer are two sentences in two different languages where </a:t>
            </a:r>
            <a:r>
              <a:rPr lang="en-US" sz="2050" b="1" i="1" dirty="0"/>
              <a:t>x</a:t>
            </a:r>
            <a:r>
              <a:rPr lang="en-US" sz="2050" dirty="0"/>
              <a:t> is source language sentence and </a:t>
            </a:r>
            <a:r>
              <a:rPr lang="en-US" sz="2050" b="1" i="1" dirty="0"/>
              <a:t>y</a:t>
            </a:r>
            <a:r>
              <a:rPr lang="en-US" sz="2050" dirty="0"/>
              <a:t> is target language sentence. </a:t>
            </a:r>
            <a:r>
              <a:rPr lang="en-US" sz="2050" dirty="0" smtClean="0"/>
              <a:t>If </a:t>
            </a:r>
            <a:r>
              <a:rPr lang="en-US" sz="2050" dirty="0"/>
              <a:t>ordering of elements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vector </a:t>
            </a:r>
            <a:r>
              <a:rPr lang="en-US" sz="2050" b="1" i="1" dirty="0"/>
              <a:t>x</a:t>
            </a:r>
            <a:r>
              <a:rPr lang="en-US" sz="2050" i="1" baseline="-25000" dirty="0"/>
              <a:t> </a:t>
            </a:r>
            <a:r>
              <a:rPr lang="en-US" sz="2050" dirty="0"/>
              <a:t>/ </a:t>
            </a:r>
            <a:r>
              <a:rPr lang="en-US" sz="2050" b="1" i="1" dirty="0"/>
              <a:t>y</a:t>
            </a:r>
            <a:r>
              <a:rPr lang="en-US" sz="2050" dirty="0"/>
              <a:t> specifying sentence is concerned as ordering of words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a sentence, transformer will relate to </a:t>
            </a:r>
            <a:r>
              <a:rPr lang="en-US" sz="2050" i="1" dirty="0"/>
              <a:t>sequence generation</a:t>
            </a:r>
            <a:r>
              <a:rPr lang="en-US" sz="2050" dirty="0"/>
              <a:t>. Therefore, transformer as well as STM are inspired from sequence generation which, in turn, relates to recurrent neural network (</a:t>
            </a:r>
            <a:r>
              <a:rPr lang="en-US" sz="2050" i="1" dirty="0"/>
              <a:t>RNN</a:t>
            </a:r>
            <a:r>
              <a:rPr lang="en-US" sz="2050" dirty="0"/>
              <a:t>) as well as long short-term memory (</a:t>
            </a:r>
            <a:r>
              <a:rPr lang="en-US" sz="2050" i="1" dirty="0"/>
              <a:t>LSTM</a:t>
            </a:r>
            <a:r>
              <a:rPr lang="en-US" sz="2050" dirty="0"/>
              <a:t>) because sequence generation models are often implemented by RNN or LSTM. The most standard ANN/DNN called feedforward network (</a:t>
            </a:r>
            <a:r>
              <a:rPr lang="en-US" sz="2050" i="1" dirty="0"/>
              <a:t>FFN</a:t>
            </a:r>
            <a:r>
              <a:rPr lang="en-US" sz="2050" dirty="0"/>
              <a:t>) follows the one-way direction from input layer to hidden layers to output layer without reverse direction, which means that there is neither connections from output layer to hidden layers nor connections from hidden layers to input layers. In other words, there is no cycle in FFN, which cause the side-effect that it is difficult to model a sequence vector </a:t>
            </a:r>
            <a:r>
              <a:rPr lang="en-US" sz="2050" b="1" i="1" dirty="0"/>
              <a:t>x</a:t>
            </a:r>
            <a:r>
              <a:rPr lang="en-US" sz="2050" dirty="0"/>
              <a:t> = (</a:t>
            </a:r>
            <a:r>
              <a:rPr lang="en-US" sz="2050" i="1" dirty="0"/>
              <a:t>x</a:t>
            </a:r>
            <a:r>
              <a:rPr lang="en-US" sz="2050" baseline="-25000" dirty="0"/>
              <a:t>1</a:t>
            </a:r>
            <a:r>
              <a:rPr lang="en-US" sz="2050" dirty="0"/>
              <a:t>, </a:t>
            </a:r>
            <a:r>
              <a:rPr lang="en-US" sz="2050" i="1" dirty="0"/>
              <a:t>x</a:t>
            </a:r>
            <a:r>
              <a:rPr lang="en-US" sz="2050" baseline="-25000" dirty="0"/>
              <a:t>2</a:t>
            </a:r>
            <a:r>
              <a:rPr lang="en-US" sz="2050" dirty="0"/>
              <a:t>,…, </a:t>
            </a:r>
            <a:r>
              <a:rPr lang="en-US" sz="2050" i="1" dirty="0" err="1"/>
              <a:t>x</a:t>
            </a:r>
            <a:r>
              <a:rPr lang="en-US" sz="2050" i="1" baseline="-25000" dirty="0" err="1"/>
              <a:t>m</a:t>
            </a:r>
            <a:r>
              <a:rPr lang="en-US" sz="2050" dirty="0"/>
              <a:t>)</a:t>
            </a:r>
            <a:r>
              <a:rPr lang="en-US" sz="2050" i="1" baseline="30000" dirty="0"/>
              <a:t>T</a:t>
            </a:r>
            <a:r>
              <a:rPr lang="en-US" sz="2050" dirty="0"/>
              <a:t> like a sentence in natural language processing (NLP) because elements / words / terms / tokens </a:t>
            </a:r>
            <a:r>
              <a:rPr lang="en-US" sz="2050" i="1" dirty="0"/>
              <a:t>x</a:t>
            </a:r>
            <a:r>
              <a:rPr lang="en-US" sz="2050" i="1" baseline="-25000" dirty="0"/>
              <a:t>i</a:t>
            </a:r>
            <a:r>
              <a:rPr lang="en-US" sz="2050" dirty="0"/>
              <a:t> in such sequence/sentence vector have the same structure and every connection </a:t>
            </a:r>
            <a:r>
              <a:rPr lang="en-US" sz="2050" i="1" dirty="0"/>
              <a:t>x</a:t>
            </a:r>
            <a:r>
              <a:rPr lang="en-US" sz="2050" i="1" baseline="-25000" dirty="0"/>
              <a:t>i</a:t>
            </a:r>
            <a:r>
              <a:rPr lang="en-US" sz="2050" dirty="0"/>
              <a:t> → </a:t>
            </a:r>
            <a:r>
              <a:rPr lang="en-US" sz="2050" i="1" dirty="0"/>
              <a:t>x</a:t>
            </a:r>
            <a:r>
              <a:rPr lang="en-US" sz="2050" i="1" baseline="-25000" dirty="0"/>
              <a:t>i</a:t>
            </a:r>
            <a:r>
              <a:rPr lang="en-US" sz="2050" baseline="-25000" dirty="0"/>
              <a:t>+1</a:t>
            </a:r>
            <a:r>
              <a:rPr lang="en-US" sz="2050" dirty="0"/>
              <a:t> of two successive words </a:t>
            </a:r>
            <a:r>
              <a:rPr lang="en-US" sz="2050" i="1" dirty="0"/>
              <a:t>x</a:t>
            </a:r>
            <a:r>
              <a:rPr lang="en-US" sz="2050" i="1" baseline="-25000" dirty="0"/>
              <a:t>i</a:t>
            </a:r>
            <a:r>
              <a:rPr lang="en-US" sz="2050" dirty="0"/>
              <a:t> and </a:t>
            </a:r>
            <a:r>
              <a:rPr lang="en-US" sz="2050" i="1" dirty="0"/>
              <a:t>x</a:t>
            </a:r>
            <a:r>
              <a:rPr lang="en-US" sz="2050" i="1" baseline="-25000" dirty="0"/>
              <a:t>i</a:t>
            </a:r>
            <a:r>
              <a:rPr lang="en-US" sz="2050" baseline="-25000" dirty="0"/>
              <a:t>+1</a:t>
            </a:r>
            <a:r>
              <a:rPr lang="en-US" sz="2050" dirty="0"/>
              <a:t> is, actually, a cycle. This is the reason that recurrent neural network (RNN) is better than FFN to generate sequence. Therefore, we research transformer after researching sequence generation which is concerned after RNN is concerned. Note, sequence and sentence are two exchangeable concepts in this research.</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3925031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500" u="sng" dirty="0"/>
              <a:t>Round 3</a:t>
            </a:r>
            <a:r>
              <a:rPr lang="en-US" sz="2500" dirty="0"/>
              <a:t>:</a:t>
            </a:r>
          </a:p>
          <a:p>
            <a:pPr marL="457200" lvl="0"/>
            <a:r>
              <a:rPr lang="en-US" sz="2500" dirty="0"/>
              <a:t>Both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a:t>
            </a:r>
            <a:r>
              <a:rPr lang="en-US" sz="2500" i="1" baseline="30000" dirty="0"/>
              <a:t>T</a:t>
            </a:r>
            <a:r>
              <a:rPr lang="en-US" sz="2500" dirty="0"/>
              <a:t> and encoder attention </a:t>
            </a:r>
            <a:r>
              <a:rPr lang="en-US" sz="2500" dirty="0" err="1"/>
              <a:t>EncoderAttention</a:t>
            </a:r>
            <a:r>
              <a:rPr lang="en-US" sz="2500" dirty="0"/>
              <a:t>(</a:t>
            </a:r>
            <a:r>
              <a:rPr lang="en-US" sz="2500" b="1" i="1" dirty="0"/>
              <a:t>X</a:t>
            </a:r>
            <a:r>
              <a:rPr lang="en-US" sz="2500" dirty="0"/>
              <a:t>) are fed to decoder so as to produce decode output </a:t>
            </a:r>
            <a:r>
              <a:rPr lang="en-US" sz="2500" b="1" i="1" dirty="0"/>
              <a:t>Z</a:t>
            </a:r>
            <a:r>
              <a:rPr lang="en-US" sz="2500" dirty="0"/>
              <a:t>.</a:t>
            </a:r>
          </a:p>
          <a:p>
            <a:pPr marL="457200" lvl="0"/>
            <a:r>
              <a:rPr lang="en-US" sz="2500" dirty="0"/>
              <a:t>Output </a:t>
            </a:r>
            <a:r>
              <a:rPr lang="en-US" sz="2500" b="1" i="1" dirty="0"/>
              <a:t>Z</a:t>
            </a:r>
            <a:r>
              <a:rPr lang="en-US" sz="2500" dirty="0"/>
              <a:t> goes through linear component </a:t>
            </a:r>
            <a:r>
              <a:rPr lang="en-US" sz="2500" b="1" i="1" dirty="0"/>
              <a:t>w</a:t>
            </a:r>
            <a:r>
              <a:rPr lang="en-US" sz="2500" dirty="0"/>
              <a:t> = linear(</a:t>
            </a:r>
            <a:r>
              <a:rPr lang="en-US" sz="2500" b="1" i="1" dirty="0"/>
              <a:t>Z</a:t>
            </a:r>
            <a:r>
              <a:rPr lang="en-US" sz="2500" dirty="0"/>
              <a:t>) and soft-max function component </a:t>
            </a:r>
            <a:r>
              <a:rPr lang="en-US" sz="2500" b="1" i="1" dirty="0"/>
              <a:t>p</a:t>
            </a:r>
            <a:r>
              <a:rPr lang="en-US" sz="2500" dirty="0"/>
              <a:t> = </a:t>
            </a:r>
            <a:r>
              <a:rPr lang="en-US" sz="2500" dirty="0" err="1"/>
              <a:t>softmax</a:t>
            </a:r>
            <a:r>
              <a:rPr lang="en-US" sz="2500" dirty="0"/>
              <a:t>(</a:t>
            </a:r>
            <a:r>
              <a:rPr lang="en-US" sz="2500" b="1" i="1" dirty="0"/>
              <a:t>w</a:t>
            </a:r>
            <a:r>
              <a:rPr lang="en-US" sz="2500" dirty="0"/>
              <a:t>) so as to find out the maximum probability </a:t>
            </a:r>
            <a:r>
              <a:rPr lang="en-US" sz="2500" i="1" dirty="0"/>
              <a:t>p</a:t>
            </a:r>
            <a:r>
              <a:rPr lang="en-US" sz="2500" i="1" baseline="-25000" dirty="0"/>
              <a:t>i</a:t>
            </a:r>
            <a:r>
              <a:rPr lang="en-US" sz="2500" dirty="0"/>
              <a:t> so that the </a:t>
            </a:r>
            <a:r>
              <a:rPr lang="en-US" sz="2500" i="1" dirty="0" err="1"/>
              <a:t>i</a:t>
            </a:r>
            <a:r>
              <a:rPr lang="en-US" sz="2500" baseline="30000" dirty="0" err="1"/>
              <a:t>th</a:t>
            </a:r>
            <a:r>
              <a:rPr lang="en-US" sz="2500" dirty="0"/>
              <a:t> associated word in vocabulary is “am”. As a result, the embedding numeric vector of the word “am” is added to target sequence so that we obtain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 </a:t>
            </a:r>
            <a:r>
              <a:rPr lang="en-US" sz="2500" b="1" i="1" dirty="0"/>
              <a:t>y</a:t>
            </a:r>
            <a:r>
              <a:rPr lang="en-US" sz="2500" baseline="-25000" dirty="0"/>
              <a:t>3</a:t>
            </a:r>
            <a:r>
              <a:rPr lang="en-US" sz="2500" dirty="0"/>
              <a:t> = </a:t>
            </a:r>
            <a:r>
              <a:rPr lang="en-US" sz="2500" i="1" dirty="0"/>
              <a:t>c</a:t>
            </a:r>
            <a:r>
              <a:rPr lang="en-US" sz="2500" dirty="0"/>
              <a:t>(“am”))</a:t>
            </a:r>
            <a:r>
              <a:rPr lang="en-US" sz="2500" i="1" baseline="30000" dirty="0"/>
              <a:t>T</a:t>
            </a:r>
            <a:r>
              <a:rPr lang="en-US" sz="2500" dirty="0"/>
              <a:t>.</a:t>
            </a:r>
          </a:p>
          <a:p>
            <a:pPr marL="0" indent="0">
              <a:buNone/>
            </a:pPr>
            <a:r>
              <a:rPr lang="en-US" sz="2500" dirty="0"/>
              <a:t>Similarly, rounds 4, 5, and 6 are processed by the same way so as to obtain final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a:t>
            </a:r>
            <a:r>
              <a:rPr lang="en-US" sz="2500" b="1" i="1" dirty="0"/>
              <a:t>y</a:t>
            </a:r>
            <a:r>
              <a:rPr lang="en-US" sz="2500" baseline="-25000" dirty="0"/>
              <a:t>3</a:t>
            </a:r>
            <a:r>
              <a:rPr lang="en-US" sz="2500" dirty="0"/>
              <a:t> = </a:t>
            </a:r>
            <a:r>
              <a:rPr lang="en-US" sz="2500" i="1" dirty="0"/>
              <a:t>c</a:t>
            </a:r>
            <a:r>
              <a:rPr lang="en-US" sz="2500" dirty="0"/>
              <a:t>(“am”) , </a:t>
            </a:r>
            <a:r>
              <a:rPr lang="en-US" sz="2500" b="1" i="1" dirty="0"/>
              <a:t>y</a:t>
            </a:r>
            <a:r>
              <a:rPr lang="en-US" sz="2500" baseline="-25000" dirty="0"/>
              <a:t>4</a:t>
            </a:r>
            <a:r>
              <a:rPr lang="en-US" sz="2500" dirty="0"/>
              <a:t> = </a:t>
            </a:r>
            <a:r>
              <a:rPr lang="en-US" sz="2500" i="1" dirty="0"/>
              <a:t>c</a:t>
            </a:r>
            <a:r>
              <a:rPr lang="en-US" sz="2500" dirty="0"/>
              <a:t>(“a”), </a:t>
            </a:r>
            <a:r>
              <a:rPr lang="en-US" sz="2500" b="1" i="1" dirty="0"/>
              <a:t>y</a:t>
            </a:r>
            <a:r>
              <a:rPr lang="en-US" sz="2500" baseline="-25000" dirty="0"/>
              <a:t>5</a:t>
            </a:r>
            <a:r>
              <a:rPr lang="en-US" sz="2500" dirty="0"/>
              <a:t> = </a:t>
            </a:r>
            <a:r>
              <a:rPr lang="en-US" sz="2500" i="1" dirty="0"/>
              <a:t>c</a:t>
            </a:r>
            <a:r>
              <a:rPr lang="en-US" sz="2500" dirty="0"/>
              <a:t>(“student”) , </a:t>
            </a:r>
            <a:r>
              <a:rPr lang="en-US" sz="2500" b="1" i="1" dirty="0"/>
              <a:t>y</a:t>
            </a:r>
            <a:r>
              <a:rPr lang="en-US" sz="2500" baseline="-25000" dirty="0"/>
              <a:t>6</a:t>
            </a:r>
            <a:r>
              <a:rPr lang="en-US" sz="2500" dirty="0"/>
              <a:t> = </a:t>
            </a:r>
            <a:r>
              <a:rPr lang="en-US" sz="2500" i="1" dirty="0"/>
              <a:t>c</a:t>
            </a:r>
            <a:r>
              <a:rPr lang="en-US" sz="2500" dirty="0"/>
              <a:t>(“&lt;</a:t>
            </a:r>
            <a:r>
              <a:rPr lang="en-US" sz="2500" dirty="0" err="1"/>
              <a:t>eos</a:t>
            </a:r>
            <a:r>
              <a:rPr lang="en-US" sz="2500" dirty="0"/>
              <a:t>&gt;”))</a:t>
            </a:r>
            <a:r>
              <a:rPr lang="en-US" sz="2500" i="1" baseline="30000" dirty="0"/>
              <a:t>T</a:t>
            </a:r>
            <a:r>
              <a:rPr lang="en-US" sz="2500" dirty="0"/>
              <a:t> which is the English sentence “I am a student” translated from the French sentence “Je </a:t>
            </a:r>
            <a:r>
              <a:rPr lang="en-US" sz="2500" dirty="0" err="1"/>
              <a:t>suis</a:t>
            </a:r>
            <a:r>
              <a:rPr lang="en-US" sz="2500" dirty="0"/>
              <a:t> </a:t>
            </a:r>
            <a:r>
              <a:rPr lang="en-US" sz="2500" dirty="0" err="1"/>
              <a:t>étudiant</a:t>
            </a:r>
            <a:r>
              <a:rPr lang="en-US" sz="2500" dirty="0"/>
              <a:t>”. Note, the translation process is stopped when the end-of-sentence word “&lt;</a:t>
            </a:r>
            <a:r>
              <a:rPr lang="en-US" sz="2500" dirty="0" err="1"/>
              <a:t>eos</a:t>
            </a:r>
            <a:r>
              <a:rPr lang="en-US" sz="2500" dirty="0"/>
              <a:t>&gt;” is met.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128809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2000" dirty="0"/>
                  <a:t>Main ideas of transformer were described but there are two improvements such as positional encoding and normalization. Firstly, </a:t>
                </a:r>
                <a:r>
                  <a:rPr lang="en-US" sz="2000" i="1" dirty="0"/>
                  <a:t>positional encoding</a:t>
                </a:r>
                <a:r>
                  <a:rPr lang="en-US" sz="2000" dirty="0"/>
                  <a:t> is that sequences </a:t>
                </a:r>
                <a:r>
                  <a:rPr lang="en-US" sz="2000" b="1" i="1" dirty="0"/>
                  <a:t>X</a:t>
                </a:r>
                <a:r>
                  <a:rPr lang="en-US" sz="2000" dirty="0"/>
                  <a:t> and </a:t>
                </a:r>
                <a:r>
                  <a:rPr lang="en-US" sz="2000" b="1" i="1" dirty="0"/>
                  <a:t>Y</a:t>
                </a:r>
                <a:r>
                  <a:rPr lang="en-US" sz="2000" dirty="0"/>
                  <a:t> were added by their corresponding position vectors:</a:t>
                </a:r>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𝑿</m:t>
                      </m:r>
                      <m:r>
                        <a:rPr lang="en-US" sz="2000" i="1">
                          <a:latin typeface="Cambria Math" panose="02040503050406030204" pitchFamily="18" charset="0"/>
                        </a:rPr>
                        <m:t>=</m:t>
                      </m:r>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𝑚</m:t>
                                      </m:r>
                                    </m:sub>
                                  </m:sSub>
                                </m:e>
                              </m:d>
                            </m:e>
                          </m:d>
                        </m:e>
                        <m:sup>
                          <m:r>
                            <a:rPr lang="en-US" sz="2000" i="1">
                              <a:latin typeface="Cambria Math" panose="02040503050406030204" pitchFamily="18" charset="0"/>
                            </a:rPr>
                            <m:t>𝑇</m:t>
                          </m:r>
                        </m:sup>
                      </m:sSup>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𝒀</m:t>
                      </m:r>
                      <m:r>
                        <a:rPr lang="en-US" sz="2000" i="1">
                          <a:latin typeface="Cambria Math" panose="02040503050406030204" pitchFamily="18" charset="0"/>
                        </a:rPr>
                        <m:t>=</m:t>
                      </m:r>
                      <m:r>
                        <a:rPr lang="en-US" sz="2000" b="1" i="1">
                          <a:latin typeface="Cambria Math" panose="02040503050406030204" pitchFamily="18" charset="0"/>
                        </a:rPr>
                        <m:t>𝒀</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Without loss of generality, let POS(</a:t>
                </a:r>
                <a:r>
                  <a:rPr lang="en-US" sz="2000" b="1" i="1" dirty="0"/>
                  <a:t>X</a:t>
                </a:r>
                <a:r>
                  <a:rPr lang="en-US" sz="2000" dirty="0"/>
                  <a:t>) = (</a:t>
                </a:r>
                <a:r>
                  <a:rPr lang="en-US" sz="2000" dirty="0" err="1"/>
                  <a:t>pos</a:t>
                </a:r>
                <a:r>
                  <a:rPr lang="en-US" sz="2000" dirty="0"/>
                  <a:t>(</a:t>
                </a:r>
                <a:r>
                  <a:rPr lang="en-US" sz="2000" b="1" i="1" dirty="0"/>
                  <a:t>x</a:t>
                </a:r>
                <a:r>
                  <a:rPr lang="en-US" sz="2000" baseline="-25000" dirty="0"/>
                  <a:t>1</a:t>
                </a:r>
                <a:r>
                  <a:rPr lang="en-US" sz="2000" dirty="0"/>
                  <a:t>), </a:t>
                </a:r>
                <a:r>
                  <a:rPr lang="en-US" sz="2000" dirty="0" err="1"/>
                  <a:t>pos</a:t>
                </a:r>
                <a:r>
                  <a:rPr lang="en-US" sz="2000" dirty="0"/>
                  <a:t>(</a:t>
                </a:r>
                <a:r>
                  <a:rPr lang="en-US" sz="2000" b="1" i="1" dirty="0"/>
                  <a:t>x</a:t>
                </a:r>
                <a:r>
                  <a:rPr lang="en-US" sz="2000" baseline="-25000" dirty="0"/>
                  <a:t>2</a:t>
                </a:r>
                <a:r>
                  <a:rPr lang="en-US" sz="2000" dirty="0"/>
                  <a:t>),…, </a:t>
                </a:r>
                <a:r>
                  <a:rPr lang="en-US" sz="2000" dirty="0" err="1"/>
                  <a:t>pos</a:t>
                </a:r>
                <a:r>
                  <a:rPr lang="en-US" sz="2000" dirty="0"/>
                  <a:t>(</a:t>
                </a:r>
                <a:r>
                  <a:rPr lang="en-US" sz="2000" b="1" i="1" dirty="0" err="1"/>
                  <a:t>x</a:t>
                </a:r>
                <a:r>
                  <a:rPr lang="en-US" sz="2000" i="1" baseline="-25000" dirty="0" err="1"/>
                  <a:t>m</a:t>
                </a:r>
                <a:r>
                  <a:rPr lang="en-US" sz="2000" dirty="0"/>
                  <a:t>))</a:t>
                </a:r>
                <a:r>
                  <a:rPr lang="en-US" sz="2000" i="1" baseline="30000" dirty="0"/>
                  <a:t>T</a:t>
                </a:r>
                <a:r>
                  <a:rPr lang="en-US" sz="2000" dirty="0"/>
                  <a:t> be position vector whose each element is position </a:t>
                </a:r>
                <a:r>
                  <a:rPr lang="en-US" sz="2000" dirty="0" err="1"/>
                  <a:t>pos</a:t>
                </a:r>
                <a:r>
                  <a:rPr lang="en-US" sz="2000" dirty="0"/>
                  <a:t>(</a:t>
                </a:r>
                <a:r>
                  <a:rPr lang="en-US" sz="2000" b="1" i="1" dirty="0"/>
                  <a:t>x</a:t>
                </a:r>
                <a:r>
                  <a:rPr lang="en-US" sz="2000" i="1" baseline="-25000" dirty="0"/>
                  <a:t>i</a:t>
                </a:r>
                <a:r>
                  <a:rPr lang="en-US" sz="2000" dirty="0"/>
                  <a:t>) of token </a:t>
                </a:r>
                <a:r>
                  <a:rPr lang="en-US" sz="2000" b="1" i="1" dirty="0"/>
                  <a:t>x</a:t>
                </a:r>
                <a:r>
                  <a:rPr lang="en-US" sz="2000" i="1" baseline="-25000" dirty="0"/>
                  <a:t>i</a:t>
                </a:r>
                <a:r>
                  <a:rPr lang="en-US" sz="2000" dirty="0"/>
                  <a:t>. It is necessary to survey </a:t>
                </a:r>
                <a:r>
                  <a:rPr lang="en-US" sz="2000" dirty="0" err="1"/>
                  <a:t>pos</a:t>
                </a:r>
                <a:r>
                  <a:rPr lang="en-US" sz="2000" dirty="0"/>
                  <a:t>(</a:t>
                </a:r>
                <a:r>
                  <a:rPr lang="en-US" sz="2000" b="1" i="1" dirty="0"/>
                  <a:t>x</a:t>
                </a:r>
                <a:r>
                  <a:rPr lang="en-US" sz="2000" i="1" baseline="-25000" dirty="0"/>
                  <a:t>i</a:t>
                </a:r>
                <a:r>
                  <a:rPr lang="en-US" sz="2000" dirty="0"/>
                  <a:t>).</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sup>
                              <m:r>
                                <a:rPr lang="en-US" sz="2000" i="1">
                                  <a:latin typeface="Cambria Math" panose="02040503050406030204" pitchFamily="18" charset="0"/>
                                </a:rPr>
                                <m:t>𝑇</m:t>
                              </m:r>
                            </m:sup>
                          </m:sSup>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This implies how to calculate position vector POS(</a:t>
                </a:r>
                <a:r>
                  <a:rPr lang="en-US" sz="2000" b="1" i="1" dirty="0"/>
                  <a:t>X</a:t>
                </a:r>
                <a:r>
                  <a:rPr lang="en-US" sz="2000" dirty="0"/>
                  <a:t>) is how to calculate position </a:t>
                </a:r>
                <a:r>
                  <a:rPr lang="en-US" sz="2000" dirty="0" err="1"/>
                  <a:t>pos</a:t>
                </a:r>
                <a:r>
                  <a:rPr lang="en-US" sz="2000" dirty="0"/>
                  <a:t>(</a:t>
                </a:r>
                <a:r>
                  <a:rPr lang="en-US" sz="2000" i="1" dirty="0" err="1"/>
                  <a:t>x</a:t>
                </a:r>
                <a:r>
                  <a:rPr lang="en-US" sz="2000" i="1" baseline="-25000" dirty="0" err="1"/>
                  <a:t>ij</a:t>
                </a:r>
                <a:r>
                  <a:rPr lang="en-US" sz="2000" dirty="0"/>
                  <a:t>) where </a:t>
                </a:r>
                <a:r>
                  <a:rPr lang="en-US" sz="2000" i="1" dirty="0" err="1"/>
                  <a:t>i</a:t>
                </a:r>
                <a:r>
                  <a:rPr lang="en-US" sz="2000" dirty="0"/>
                  <a:t> is position of the </a:t>
                </a:r>
                <a:r>
                  <a:rPr lang="en-US" sz="2000" i="1" dirty="0" err="1"/>
                  <a:t>i</a:t>
                </a:r>
                <a:r>
                  <a:rPr lang="en-US" sz="2000" baseline="30000" dirty="0" err="1"/>
                  <a:t>th</a:t>
                </a:r>
                <a:r>
                  <a:rPr lang="en-US" sz="2000" dirty="0"/>
                  <a:t> token and </a:t>
                </a:r>
                <a:r>
                  <a:rPr lang="en-US" sz="2000" i="1" dirty="0"/>
                  <a:t>j</a:t>
                </a:r>
                <a:r>
                  <a:rPr lang="en-US" sz="2000" dirty="0"/>
                  <a:t> is position of the </a:t>
                </a:r>
                <a:r>
                  <a:rPr lang="en-US" sz="2000" i="1" dirty="0" err="1"/>
                  <a:t>j</a:t>
                </a:r>
                <a:r>
                  <a:rPr lang="en-US" sz="2000" baseline="30000" dirty="0" err="1"/>
                  <a:t>th</a:t>
                </a:r>
                <a:r>
                  <a:rPr lang="en-US" sz="2000" dirty="0"/>
                  <a:t> numeric value of such token vector. We have:</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oMath>
                  </m:oMathPara>
                </a14:m>
                <a:endParaRPr lang="en-US" sz="2000" dirty="0"/>
              </a:p>
              <a:p>
                <a:pPr marL="0" indent="0">
                  <a:buNone/>
                </a:pPr>
                <a:r>
                  <a:rPr lang="en-US" sz="2000" dirty="0"/>
                  <a:t>Suppose two successive numeric values such as </a:t>
                </a:r>
                <a:r>
                  <a:rPr lang="en-US" sz="2000" i="1" dirty="0" err="1"/>
                  <a:t>j</a:t>
                </a:r>
                <a:r>
                  <a:rPr lang="en-US" sz="2000" baseline="30000" dirty="0" err="1"/>
                  <a:t>th</a:t>
                </a:r>
                <a:r>
                  <a:rPr lang="en-US" sz="2000" dirty="0"/>
                  <a:t> numeric value and (</a:t>
                </a:r>
                <a:r>
                  <a:rPr lang="en-US" sz="2000" i="1" dirty="0"/>
                  <a:t>j</a:t>
                </a:r>
                <a:r>
                  <a:rPr lang="en-US" sz="2000" dirty="0"/>
                  <a:t>+1)</a:t>
                </a:r>
                <a:r>
                  <a:rPr lang="en-US" sz="2000" baseline="30000" dirty="0" err="1"/>
                  <a:t>th</a:t>
                </a:r>
                <a:r>
                  <a:rPr lang="en-US" sz="2000" dirty="0"/>
                  <a:t> numeric value such that </a:t>
                </a:r>
                <a:r>
                  <a:rPr lang="en-US" sz="2000" i="1" dirty="0"/>
                  <a:t>j </a:t>
                </a:r>
                <a:r>
                  <a:rPr lang="en-US" sz="2000" dirty="0"/>
                  <a:t>= 2</a:t>
                </a:r>
                <a:r>
                  <a:rPr lang="en-US" sz="2000" i="1" dirty="0"/>
                  <a:t>k</a:t>
                </a:r>
                <a:r>
                  <a:rPr lang="en-US" sz="2000" dirty="0"/>
                  <a:t> and </a:t>
                </a:r>
                <a:r>
                  <a:rPr lang="en-US" sz="2000" i="1" dirty="0"/>
                  <a:t>j</a:t>
                </a:r>
                <a:r>
                  <a:rPr lang="en-US" sz="2000" dirty="0"/>
                  <a:t>+1 = 2</a:t>
                </a:r>
                <a:r>
                  <a:rPr lang="en-US" sz="2000" i="1" dirty="0"/>
                  <a:t>k</a:t>
                </a:r>
                <a:r>
                  <a:rPr lang="en-US" sz="2000" dirty="0"/>
                  <a:t>+1, we need to calculate two kinds of positions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e>
                            </m:d>
                          </m:e>
                        </m:m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r>
                                  <a:rPr lang="en-US" sz="2000" i="1">
                                    <a:latin typeface="Cambria Math" panose="02040503050406030204" pitchFamily="18" charset="0"/>
                                  </a:rPr>
                                  <m:t>+1</m:t>
                                </m:r>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557"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1521742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650" dirty="0"/>
                  <a:t>Fortunately, these positions are easily calculated by sine function and cosine function as follows (</a:t>
                </a:r>
                <a:r>
                  <a:rPr lang="en-US" sz="1650" dirty="0" err="1"/>
                  <a:t>Vaswani</a:t>
                </a:r>
                <a:r>
                  <a:rPr lang="en-US" sz="1650" dirty="0"/>
                  <a:t>, et al., 2017, p. 6):</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
                    </m:oMath>
                  </m:oMathPara>
                </a14:m>
                <a:endParaRPr lang="en-US" sz="1650" dirty="0"/>
              </a:p>
              <a:p>
                <a:pPr marL="0" indent="0">
                  <a:buNone/>
                </a:pPr>
                <a:r>
                  <a:rPr lang="en-US" sz="1650" dirty="0"/>
                  <a:t>Recall that </a:t>
                </a:r>
                <a:r>
                  <a:rPr lang="en-US" sz="1650" i="1" dirty="0" err="1"/>
                  <a:t>d</a:t>
                </a:r>
                <a:r>
                  <a:rPr lang="en-US" sz="1650" i="1" baseline="-25000" dirty="0" err="1"/>
                  <a:t>m</a:t>
                </a:r>
                <a:r>
                  <a:rPr lang="en-US" sz="1650" dirty="0"/>
                  <a:t> is model dimension which is the length of token vector </a:t>
                </a:r>
                <a:r>
                  <a:rPr lang="en-US" sz="1650" b="1" i="1" dirty="0"/>
                  <a:t>x</a:t>
                </a:r>
                <a:r>
                  <a:rPr lang="en-US" sz="1650" i="1" baseline="-25000" dirty="0"/>
                  <a:t>i</a:t>
                </a:r>
                <a:r>
                  <a:rPr lang="en-US" sz="1650" dirty="0"/>
                  <a:t>. It is often set to be 512 in NLP. As a result, we have:</a:t>
                </a:r>
              </a:p>
              <a:p>
                <a:pPr marL="0" indent="0">
                  <a:buNone/>
                </a:pPr>
                <a14:m>
                  <m:oMathPara xmlns:m="http://schemas.openxmlformats.org/officeDocument/2006/math">
                    <m:oMathParaPr>
                      <m:jc m:val="centerGroup"/>
                    </m:oMathParaPr>
                    <m:oMath xmlns:m="http://schemas.openxmlformats.org/officeDocument/2006/math">
                      <m:r>
                        <a:rPr lang="en-US" sz="1650" b="1" i="1">
                          <a:latin typeface="Cambria Math" panose="02040503050406030204" pitchFamily="18" charset="0"/>
                        </a:rPr>
                        <m:t>𝑿</m:t>
                      </m:r>
                      <m:r>
                        <m:rPr>
                          <m:aln/>
                        </m:rPr>
                        <a:rPr lang="en-US" sz="1650" i="1">
                          <a:latin typeface="Cambria Math" panose="02040503050406030204" pitchFamily="18" charset="0"/>
                        </a:rPr>
                        <m:t>=</m:t>
                      </m:r>
                      <m:r>
                        <a:rPr lang="en-US" sz="1650" b="1" i="1">
                          <a:latin typeface="Cambria Math" panose="02040503050406030204" pitchFamily="18" charset="0"/>
                        </a:rPr>
                        <m:t>𝑿</m:t>
                      </m:r>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1</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2</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𝑖</m:t>
                              </m:r>
                            </m:sub>
                          </m:sSub>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,1</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r>
                            <a:rPr lang="en-US" sz="1650" i="1">
                              <a:latin typeface="Cambria Math" panose="02040503050406030204" pitchFamily="18" charset="0"/>
                            </a:rPr>
                            <m:t>𝑗</m:t>
                          </m:r>
                        </m:e>
                      </m:d>
                      <m:r>
                        <m:rPr>
                          <m:aln/>
                        </m:rPr>
                        <a:rPr lang="en-US" sz="1650" i="1">
                          <a:latin typeface="Cambria Math" panose="02040503050406030204" pitchFamily="18" charset="0"/>
                        </a:rPr>
                        <m:t>=</m:t>
                      </m:r>
                      <m:d>
                        <m:dPr>
                          <m:begChr m:val="{"/>
                          <m:endChr m:val=""/>
                          <m:ctrlPr>
                            <a:rPr lang="en-US" sz="1650" i="1">
                              <a:latin typeface="Cambria Math" panose="02040503050406030204" pitchFamily="18" charset="0"/>
                            </a:rPr>
                          </m:ctrlPr>
                        </m:dPr>
                        <m:e>
                          <m:m>
                            <m:mPr>
                              <m:mcs>
                                <m:mc>
                                  <m:mcPr>
                                    <m:count m:val="1"/>
                                    <m:mcJc m:val="center"/>
                                  </m:mcPr>
                                </m:mc>
                              </m:mcs>
                              <m:ctrlPr>
                                <a:rPr lang="en-US" sz="1650" i="1">
                                  <a:latin typeface="Cambria Math" panose="02040503050406030204" pitchFamily="18" charset="0"/>
                                </a:rPr>
                              </m:ctrlPr>
                            </m:mP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e>
                            </m:m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mr>
                          </m:m>
                        </m:e>
                      </m:d>
                    </m:oMath>
                  </m:oMathPara>
                </a14:m>
                <a:endParaRPr lang="en-US" sz="1650" dirty="0"/>
              </a:p>
              <a:p>
                <a:pPr marL="0" indent="0">
                  <a:buNone/>
                </a:pPr>
                <a:r>
                  <a:rPr lang="en-US" sz="1650" dirty="0"/>
                  <a:t>Please pay attention that target sequence </a:t>
                </a:r>
                <a:r>
                  <a:rPr lang="en-US" sz="1650" b="1" i="1" dirty="0"/>
                  <a:t>Y</a:t>
                </a:r>
                <a:r>
                  <a:rPr lang="en-US" sz="1650" dirty="0"/>
                  <a:t> is added by position vector POS(</a:t>
                </a:r>
                <a:r>
                  <a:rPr lang="en-US" sz="1650" b="1" i="1" dirty="0"/>
                  <a:t>Y</a:t>
                </a:r>
                <a:r>
                  <a:rPr lang="en-US" sz="1650" dirty="0"/>
                  <a:t>) by the same way too. There may be a question that why sequences </a:t>
                </a:r>
                <a:r>
                  <a:rPr lang="en-US" sz="1650" b="1" i="1" dirty="0"/>
                  <a:t>X</a:t>
                </a:r>
                <a:r>
                  <a:rPr lang="en-US" sz="1650" dirty="0"/>
                  <a:t> and </a:t>
                </a:r>
                <a:r>
                  <a:rPr lang="en-US" sz="1650" b="1" i="1" dirty="0"/>
                  <a:t>Y</a:t>
                </a:r>
                <a:r>
                  <a:rPr lang="en-US" sz="1650" dirty="0"/>
                  <a:t> are added by their position vectors before they are fed into encoder/decoder when tokens in a sequence have their own orders because a sequence is an ordered list of tokens indeed. The answer depends on computational effectiveness as well as flexibility. For example, when sequences are added by their position vectors, transformer can be trained by incomplete French source sequence “&lt;</a:t>
                </a:r>
                <a:r>
                  <a:rPr lang="en-US" sz="1650" dirty="0" err="1"/>
                  <a:t>bos</a:t>
                </a:r>
                <a:r>
                  <a:rPr lang="en-US" sz="1650" dirty="0"/>
                  <a:t>&gt; Je </a:t>
                </a:r>
                <a:r>
                  <a:rPr lang="en-US" sz="1650" dirty="0" err="1"/>
                  <a:t>suis</a:t>
                </a:r>
                <a:r>
                  <a:rPr lang="en-US" sz="1650" dirty="0"/>
                  <a:t>” and incomplete English target sequence “a student &lt;</a:t>
                </a:r>
                <a:r>
                  <a:rPr lang="en-US" sz="1650" dirty="0" err="1"/>
                  <a:t>eos</a:t>
                </a:r>
                <a:r>
                  <a:rPr lang="en-US" sz="1650" dirty="0"/>
                  <a:t>&gt;” because there is no requirement of token ordering. Moreover, sequences can be split into many parts and these parts are trained parallel. This improvement is necessary in case of training huge corpus.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304" t="-353" r="-354" b="-60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240072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2000" dirty="0" smtClean="0"/>
                  <a:t>The second improvement is layer (network) normalization:</a:t>
                </a:r>
              </a:p>
              <a:p>
                <a:pPr marL="0" indent="0" algn="ctr">
                  <a:buNone/>
                </a:pPr>
                <a:r>
                  <a:rPr lang="en-US" sz="2000" dirty="0" err="1"/>
                  <a:t>LayerNorm</a:t>
                </a:r>
                <a:r>
                  <a:rPr lang="en-US" sz="2000" dirty="0"/>
                  <a:t>(</a:t>
                </a:r>
                <a:r>
                  <a:rPr lang="en-US" sz="2000" b="1" i="1" dirty="0"/>
                  <a:t>X</a:t>
                </a:r>
                <a:r>
                  <a:rPr lang="en-US" sz="2000" dirty="0"/>
                  <a:t> + Sublayer(</a:t>
                </a:r>
                <a:r>
                  <a:rPr lang="en-US" sz="2000" b="1" i="1" dirty="0"/>
                  <a:t>X</a:t>
                </a:r>
                <a:r>
                  <a:rPr lang="en-US" sz="2000" dirty="0"/>
                  <a:t>))</a:t>
                </a:r>
              </a:p>
              <a:p>
                <a:pPr marL="0" indent="0" algn="ctr">
                  <a:buNone/>
                </a:pPr>
                <a:r>
                  <a:rPr lang="en-US" sz="2000" dirty="0" err="1"/>
                  <a:t>LayerNorm</a:t>
                </a:r>
                <a:r>
                  <a:rPr lang="en-US" sz="2000" dirty="0"/>
                  <a:t>(</a:t>
                </a:r>
                <a:r>
                  <a:rPr lang="en-US" sz="2000" b="1" i="1" dirty="0"/>
                  <a:t>Y</a:t>
                </a:r>
                <a:r>
                  <a:rPr lang="en-US" sz="2000" dirty="0"/>
                  <a:t> + Sublayer(</a:t>
                </a:r>
                <a:r>
                  <a:rPr lang="en-US" sz="2000" b="1" i="1" dirty="0"/>
                  <a:t>Y</a:t>
                </a:r>
                <a:r>
                  <a:rPr lang="en-US" sz="2000" dirty="0"/>
                  <a:t>))</a:t>
                </a:r>
              </a:p>
              <a:p>
                <a:pPr marL="0" indent="0">
                  <a:buNone/>
                </a:pPr>
                <a:r>
                  <a:rPr lang="en-US" sz="2000" dirty="0"/>
                  <a:t>Because residual mechanism is implemented by the sum </a:t>
                </a:r>
                <a:r>
                  <a:rPr lang="en-US" sz="2000" b="1" i="1" dirty="0"/>
                  <a:t>X</a:t>
                </a:r>
                <a:r>
                  <a:rPr lang="en-US" sz="2000" dirty="0"/>
                  <a:t> + Sublayer(</a:t>
                </a:r>
                <a:r>
                  <a:rPr lang="en-US" sz="2000" b="1" i="1" dirty="0"/>
                  <a:t>X</a:t>
                </a:r>
                <a:r>
                  <a:rPr lang="en-US" sz="2000" dirty="0"/>
                  <a:t>) or </a:t>
                </a:r>
                <a:r>
                  <a:rPr lang="en-US" sz="2000" b="1" i="1" dirty="0"/>
                  <a:t>Y</a:t>
                </a:r>
                <a:r>
                  <a:rPr lang="en-US" sz="2000" dirty="0"/>
                  <a:t> + Sublayer(</a:t>
                </a:r>
                <a:r>
                  <a:rPr lang="en-US" sz="2000" b="1" i="1" dirty="0"/>
                  <a:t>Y</a:t>
                </a:r>
                <a:r>
                  <a:rPr lang="en-US" sz="2000" dirty="0"/>
                  <a:t>), it is necessary to survey the following normalization without loss of generality:</a:t>
                </a:r>
              </a:p>
              <a:p>
                <a:pPr marL="0" indent="0" algn="ctr">
                  <a:buNone/>
                </a:pPr>
                <a:r>
                  <a:rPr lang="en-US" sz="2000" dirty="0" err="1"/>
                  <a:t>LayerNorm</a:t>
                </a:r>
                <a:r>
                  <a:rPr lang="en-US" sz="2000" dirty="0"/>
                  <a:t>(</a:t>
                </a:r>
                <a:r>
                  <a:rPr lang="en-US" sz="2000" b="1" i="1" dirty="0"/>
                  <a:t>x</a:t>
                </a:r>
                <a:r>
                  <a:rPr lang="en-US" sz="2000" dirty="0"/>
                  <a:t>)</a:t>
                </a:r>
              </a:p>
              <a:p>
                <a:pPr marL="0" indent="0">
                  <a:buNone/>
                </a:pPr>
                <a:r>
                  <a:rPr lang="en-US" sz="2000" dirty="0"/>
                  <a:t>Where </a:t>
                </a:r>
                <a:r>
                  <a:rPr lang="en-US" sz="2000" b="1" i="1" dirty="0"/>
                  <a:t>x</a:t>
                </a:r>
                <a:r>
                  <a:rPr lang="en-US" sz="2000" dirty="0"/>
                  <a:t> = (</a:t>
                </a:r>
                <a:r>
                  <a:rPr lang="en-US" sz="2000" i="1" dirty="0"/>
                  <a:t>x</a:t>
                </a:r>
                <a:r>
                  <a:rPr lang="en-US" sz="2000" baseline="-25000" dirty="0"/>
                  <a:t>1</a:t>
                </a:r>
                <a:r>
                  <a:rPr lang="en-US" sz="2000" dirty="0"/>
                  <a:t>, </a:t>
                </a:r>
                <a:r>
                  <a:rPr lang="en-US" sz="2000" i="1" dirty="0"/>
                  <a:t>x</a:t>
                </a:r>
                <a:r>
                  <a:rPr lang="en-US" sz="2000" baseline="-25000" dirty="0"/>
                  <a:t>2</a:t>
                </a:r>
                <a:r>
                  <a:rPr lang="en-US" sz="2000" dirty="0"/>
                  <a:t>,…, </a:t>
                </a:r>
                <a:r>
                  <a:rPr lang="en-US" sz="2000" i="1" dirty="0" err="1"/>
                  <a:t>x</a:t>
                </a:r>
                <a:r>
                  <a:rPr lang="en-US" sz="2000" i="1" baseline="-25000" dirty="0" err="1"/>
                  <a:t>n</a:t>
                </a:r>
                <a:r>
                  <a:rPr lang="en-US" sz="2000" dirty="0"/>
                  <a:t>)</a:t>
                </a:r>
                <a:r>
                  <a:rPr lang="en-US" sz="2000" i="1" baseline="30000" dirty="0"/>
                  <a:t>T</a:t>
                </a:r>
                <a:r>
                  <a:rPr lang="en-US" sz="2000" dirty="0"/>
                  <a:t> is layer of </a:t>
                </a:r>
                <a:r>
                  <a:rPr lang="en-US" sz="2000" i="1" dirty="0"/>
                  <a:t>n</a:t>
                </a:r>
                <a:r>
                  <a:rPr lang="en-US" sz="2000" dirty="0"/>
                  <a:t> neuron </a:t>
                </a:r>
                <a:r>
                  <a:rPr lang="en-US" sz="2000" i="1" dirty="0"/>
                  <a:t>x</a:t>
                </a:r>
                <a:r>
                  <a:rPr lang="en-US" sz="2000" i="1" baseline="-25000" dirty="0"/>
                  <a:t>i</a:t>
                </a:r>
                <a:r>
                  <a:rPr lang="en-US" sz="2000" dirty="0"/>
                  <a:t> with note that each neuron </a:t>
                </a:r>
                <a:r>
                  <a:rPr lang="en-US" sz="2000" i="1" dirty="0"/>
                  <a:t>x</a:t>
                </a:r>
                <a:r>
                  <a:rPr lang="en-US" sz="2000" i="1" baseline="-25000" dirty="0"/>
                  <a:t>i</a:t>
                </a:r>
                <a:r>
                  <a:rPr lang="en-US" sz="2000" dirty="0"/>
                  <a:t> is represented by a number. Suppose </a:t>
                </a:r>
                <a:r>
                  <a:rPr lang="en-US" sz="2000" b="1" i="1" dirty="0"/>
                  <a:t>x</a:t>
                </a:r>
                <a:r>
                  <a:rPr lang="en-US" sz="2000" dirty="0"/>
                  <a:t> as a sample conforms normal distribution, its sample mean and variance are calculated as follows:</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r>
                            <a:rPr lang="en-US" sz="2000" i="1">
                              <a:latin typeface="Cambria Math" panose="02040503050406030204" pitchFamily="18" charset="0"/>
                            </a:rPr>
                            <m:t>−1</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e>
                              </m:d>
                            </m:e>
                            <m:sup>
                              <m:r>
                                <a:rPr lang="en-US" sz="2000" i="1">
                                  <a:latin typeface="Cambria Math" panose="02040503050406030204" pitchFamily="18" charset="0"/>
                                </a:rPr>
                                <m:t>2</m:t>
                              </m:r>
                            </m:sup>
                          </m:sSup>
                        </m:e>
                      </m:nary>
                    </m:oMath>
                  </m:oMathPara>
                </a14:m>
                <a:endParaRPr lang="en-US" sz="2000" dirty="0"/>
              </a:p>
              <a:p>
                <a:pPr marL="0" indent="0">
                  <a:buNone/>
                </a:pPr>
                <a:r>
                  <a:rPr lang="en-US" sz="2000" dirty="0"/>
                  <a:t>As a result, layer normalization is distribution normalization: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LayerNorm</m:t>
                            </m:r>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e>
                        </m:mr>
                        <m:m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num>
                              <m:den>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e>
                                </m:rad>
                              </m:den>
                            </m:f>
                          </m:e>
                        </m:mr>
                      </m:m>
                    </m:oMath>
                  </m:oMathPara>
                </a14:m>
                <a:endParaRPr lang="en-US" sz="2000" dirty="0"/>
              </a:p>
              <a:p>
                <a:pPr marL="0" indent="0">
                  <a:buNone/>
                </a:pPr>
                <a:r>
                  <a:rPr lang="en-US" sz="2000" dirty="0"/>
                  <a:t>In literature, layer normalization aims to improve convergence speed in training.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506"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3144258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300" dirty="0"/>
              <a:t>It is not difficult to train transformer from corpus which can be a huge set of pairs of source/target sequences. Backpropagation algorithm associated with stochastic gradient descent (SGD) is a simple and effective choice. Feedforward sublayer represented by feedforward network (FFN) is easily trained by backpropagation algorithm associated SGD, besides attention sublayers can be trained by backpropagation algorithm associated SGD too. For instance, attention parameters for encoder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and </a:t>
            </a:r>
            <a:r>
              <a:rPr lang="en-US" sz="2300" i="1" dirty="0"/>
              <a:t>W</a:t>
            </a:r>
            <a:r>
              <a:rPr lang="en-US" sz="2300" i="1" baseline="30000" dirty="0"/>
              <a:t>O</a:t>
            </a:r>
            <a:r>
              <a:rPr lang="en-US" sz="2300" dirty="0"/>
              <a:t> can be learned by backpropagation algorithm associated with SGD. Attention parameters for decoder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t>
            </a:r>
            <a:r>
              <a:rPr lang="en-US" sz="2300" i="1" dirty="0"/>
              <a:t>W</a:t>
            </a:r>
            <a:r>
              <a:rPr lang="en-US" sz="2300" i="1" baseline="30000" dirty="0"/>
              <a:t>O</a:t>
            </a:r>
            <a:r>
              <a:rPr lang="en-US" sz="2300" dirty="0"/>
              <a:t>, </a:t>
            </a:r>
            <a:r>
              <a:rPr lang="en-US" sz="2300" i="1" dirty="0"/>
              <a:t>T</a:t>
            </a:r>
            <a:r>
              <a:rPr lang="en-US" sz="2300" dirty="0"/>
              <a:t>, </a:t>
            </a:r>
            <a:r>
              <a:rPr lang="en-US" sz="2300" i="1" dirty="0" err="1"/>
              <a:t>U</a:t>
            </a:r>
            <a:r>
              <a:rPr lang="en-US" sz="2300" i="1" baseline="-25000" dirty="0" err="1"/>
              <a:t>i</a:t>
            </a:r>
            <a:r>
              <a:rPr lang="en-US" sz="2300" i="1" baseline="30000" dirty="0" err="1"/>
              <a:t>Q</a:t>
            </a:r>
            <a:r>
              <a:rPr lang="en-US" sz="2300" dirty="0"/>
              <a:t>, </a:t>
            </a:r>
            <a:r>
              <a:rPr lang="en-US" sz="2300" i="1" dirty="0" err="1"/>
              <a:t>U</a:t>
            </a:r>
            <a:r>
              <a:rPr lang="en-US" sz="2300" i="1" baseline="-25000" dirty="0" err="1"/>
              <a:t>i</a:t>
            </a:r>
            <a:r>
              <a:rPr lang="en-US" sz="2300" i="1" baseline="30000" dirty="0" err="1"/>
              <a:t>K</a:t>
            </a:r>
            <a:r>
              <a:rPr lang="en-US" sz="2300" dirty="0"/>
              <a:t>, </a:t>
            </a:r>
            <a:r>
              <a:rPr lang="en-US" sz="2300" i="1" dirty="0" err="1"/>
              <a:t>U</a:t>
            </a:r>
            <a:r>
              <a:rPr lang="en-US" sz="2300" i="1" baseline="-25000" dirty="0" err="1"/>
              <a:t>i</a:t>
            </a:r>
            <a:r>
              <a:rPr lang="en-US" sz="2300" i="1" baseline="30000" dirty="0" err="1"/>
              <a:t>V</a:t>
            </a:r>
            <a:r>
              <a:rPr lang="en-US" sz="2300" dirty="0"/>
              <a:t>, and </a:t>
            </a:r>
            <a:r>
              <a:rPr lang="en-US" sz="2300" i="1" dirty="0"/>
              <a:t>U</a:t>
            </a:r>
            <a:r>
              <a:rPr lang="en-US" sz="2300" i="1" baseline="30000" dirty="0"/>
              <a:t>O</a:t>
            </a:r>
            <a:r>
              <a:rPr lang="en-US" sz="2300" dirty="0"/>
              <a:t> can be learned by backpropagation algorithm associated SGD too. Note, starting point for backpropagation algorithm to train transformer is to make comparison of target sequence (for example, the English target sentence “I am a student” given the French source sentence “Je </a:t>
            </a:r>
            <a:r>
              <a:rPr lang="en-US" sz="2300" dirty="0" err="1"/>
              <a:t>suis</a:t>
            </a:r>
            <a:r>
              <a:rPr lang="en-US" sz="2300" dirty="0"/>
              <a:t> </a:t>
            </a:r>
            <a:r>
              <a:rPr lang="en-US" sz="2300" dirty="0" err="1"/>
              <a:t>étudiant</a:t>
            </a:r>
            <a:r>
              <a:rPr lang="en-US" sz="2300" dirty="0"/>
              <a:t>”) and evaluated sequence (for example, the English evaluated sentence “We are scholars” given the same French source sentence “Je </a:t>
            </a:r>
            <a:r>
              <a:rPr lang="en-US" sz="2300" dirty="0" err="1"/>
              <a:t>suis</a:t>
            </a:r>
            <a:r>
              <a:rPr lang="en-US" sz="2300" dirty="0"/>
              <a:t> </a:t>
            </a:r>
            <a:r>
              <a:rPr lang="en-US" sz="2300" dirty="0" err="1"/>
              <a:t>étudiant</a:t>
            </a:r>
            <a:r>
              <a:rPr lang="en-US" sz="2300" dirty="0"/>
              <a:t>”) at decoder, which goes backward encoder. Moreover, please pay attention that zero vectors representing redundant tokens do not affect updating these weight matrices when training transformer.</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3729602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2200" dirty="0"/>
              <a:t>AI models cope with two problems of model learning: 1) it is impossible to preprocess or annotate (label) huge data so as to make the huge data better for training, and 2) huge data is often come with data stream rather than data scratch. Note, the first problem is most important. </a:t>
            </a:r>
            <a:r>
              <a:rPr lang="en-US" sz="2200" i="1" dirty="0"/>
              <a:t>Transfer learning</a:t>
            </a:r>
            <a:r>
              <a:rPr lang="en-US" sz="2200" dirty="0"/>
              <a:t> (Han, et al., 2021, pp. 226-227) can solve the two problems by separating the training process by two stages: 1) </a:t>
            </a:r>
            <a:r>
              <a:rPr lang="en-US" sz="2200" i="1" dirty="0"/>
              <a:t>pre-training stage</a:t>
            </a:r>
            <a:r>
              <a:rPr lang="en-US" sz="2200" dirty="0"/>
              <a:t> aims to draw valuable knowledge from data stream / data scratch, and 2) </a:t>
            </a:r>
            <a:r>
              <a:rPr lang="en-US" sz="2200" i="1" dirty="0"/>
              <a:t>fine-tuning stage</a:t>
            </a:r>
            <a:r>
              <a:rPr lang="en-US" sz="2200" dirty="0"/>
              <a:t> later will take advantages of knowledge from pre-training stage so as to apply the knowledge into solving task-specific problem just by fewer samples or smaller data. As its name hints, transfer learning draws knowledge from pre-training stage and then transfers such knowledge to fine-tuning stage for doing some specific task</a:t>
            </a:r>
            <a:r>
              <a:rPr lang="en-US" sz="2200" dirty="0" smtClean="0"/>
              <a:t>.</a:t>
            </a:r>
            <a:r>
              <a:rPr lang="en-US" sz="2200" dirty="0"/>
              <a:t> Capturing knowledge in pre-training stage is known as source task and doing some specific task is known as target task (Han, et al., 2021, p. 227). Source task and target task may be essentially similar like GPT model and BERT model for token generation mentioned later but these tasks can be different or slightly different. The fine-tuning stage is dependent on concrete application and so, pre-training stage is focused in this section. The purpose of pre-training stage is to build a </a:t>
            </a:r>
            <a:r>
              <a:rPr lang="en-US" sz="2200" i="1" dirty="0"/>
              <a:t>large-scale pre-trained model</a:t>
            </a:r>
            <a:r>
              <a:rPr lang="en-US" sz="2200" dirty="0"/>
              <a:t> called </a:t>
            </a:r>
            <a:r>
              <a:rPr lang="en-US" sz="2200" i="1" dirty="0"/>
              <a:t>PTM</a:t>
            </a:r>
            <a:r>
              <a:rPr lang="en-US" sz="2200" dirty="0"/>
              <a:t> which must have ability to process huge data or large-scale data.</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1159437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200" dirty="0"/>
              <a:t>If large-scale data is come from data stream called downstream data, PTM will need to reach the strong point that is parallel computation. If large-scale is too huge, PTM will need to reach the strong point that is efficient computation. When efficient computation can be reached by good implementation, parallel computation requires an improvement of methodology. In order to catch knowledge inside data without human interference with restriction that such knowledge represented by label, annotation, context, meaning, etc. is better than cluster and group, self-supervised learning is often accepted as a good methodology for PTM (Han, et al., 2021, pp. 227-229). Essentially, </a:t>
            </a:r>
            <a:r>
              <a:rPr lang="en-US" sz="2200" i="1" dirty="0"/>
              <a:t>self-supervised learning</a:t>
            </a:r>
            <a:r>
              <a:rPr lang="en-US" sz="2200" dirty="0"/>
              <a:t> tries to draw pseudo-supervised information from unannotated/unlabeled data so that such pseudo-supervised information plays the role of supervised information like annotation and label that fine-tuning stage applies into supervised learning tasks for solving specific problem with limited data. The pseudo-supervised information is often relationships and contexts inside data structure. Anyhow, self-supervised learning is often associated with transfer learning because, simply, annotating entirely huge data is impossible. Self-supervised learning associated with pre-training stage is called self-supervised pre-training. Although self-supervised pre-training is preeminent, pre-training stage can apply other learning approaches such as supervised learning and unsupervised learning.</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3311521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400" dirty="0"/>
              <a:t>That the essentially strong point of transformer is self-attention makes transformer appropriate to be a good PTM when self-attention follows essentially ideology of self-supervised learning because self-attention mechanism tries to catch contextual meaning of every token inside its sequence. Moreover, transformer supports parallel computation based on its other aspect that transformer does not concern token ordering in sequence. Anyhow, transformer is suitable to PTM for transfer learning and so this section tries to explain large-scaled pre-trained model (PTM) via transformer as an example of PTM. Note, fine-tuning stage of transfer learning will take advantages of PTM for solving task-specific problem; in other words, fine-tuning stage will fine-tune or retrain PTM with downstream data, smaller data, or a smaller group of indications. When fine-tuning stage is not focused in description, PTM is known as transfer learning model which includes two stages such as pre-training stage and fine-tuning stage. In this case, source task and target task of transfer learning have the same model architecture (model backbone) which is the same PTM architecture. Large-scale PTM implies its huge number of parameters as well as huge data from which it is trained.</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408884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550" dirty="0"/>
                  <a:t>Generative Pre-trained Transformer (</a:t>
                </a:r>
                <a:r>
                  <a:rPr lang="en-US" sz="1550" i="1" dirty="0"/>
                  <a:t>GPT</a:t>
                </a:r>
                <a:r>
                  <a:rPr lang="en-US" sz="1550" dirty="0"/>
                  <a:t>), developed in 2018 with GPT-1 by </a:t>
                </a:r>
                <a:r>
                  <a:rPr lang="en-US" sz="1550" dirty="0" err="1"/>
                  <a:t>OpenAI</a:t>
                </a:r>
                <a:r>
                  <a:rPr lang="en-US" sz="1550" dirty="0"/>
                  <a:t> </a:t>
                </a:r>
                <a:r>
                  <a:rPr lang="en-US" sz="1550" dirty="0" smtClean="0"/>
                  <a:t>whose </a:t>
                </a:r>
                <a:r>
                  <a:rPr lang="en-US" sz="1550" dirty="0"/>
                  <a:t>product is </a:t>
                </a:r>
                <a:r>
                  <a:rPr lang="en-US" sz="1550" dirty="0" err="1"/>
                  <a:t>ChatGPT</a:t>
                </a:r>
                <a:r>
                  <a:rPr lang="en-US" sz="1550" dirty="0"/>
                  <a:t> launched in 2022, is a PTM that applies only decoder of transformer into sequence generation. In pre-training stage, GPT trains its decoder from huge data over internet and available sources so as to predict next word </a:t>
                </a:r>
                <a:r>
                  <a:rPr lang="en-US" sz="1550" b="1" i="1" dirty="0"/>
                  <a:t>y</a:t>
                </a:r>
                <a:r>
                  <a:rPr lang="en-US" sz="1550" i="1" baseline="-25000" dirty="0"/>
                  <a:t>t</a:t>
                </a:r>
                <a:r>
                  <a:rPr lang="en-US" sz="1550" baseline="-25000" dirty="0"/>
                  <a:t>+1</a:t>
                </a:r>
                <a:r>
                  <a:rPr lang="en-US" sz="1550" dirty="0"/>
                  <a:t> from previous words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by maximizing likelihood </a:t>
                </a:r>
                <a:r>
                  <a:rPr lang="en-US" sz="1550" i="1" dirty="0"/>
                  <a:t>P</a:t>
                </a:r>
                <a:r>
                  <a:rPr lang="en-US" sz="1550" dirty="0"/>
                  <a:t>(</a:t>
                </a:r>
                <a:r>
                  <a:rPr lang="en-US" sz="1550" b="1" i="1" dirty="0"/>
                  <a:t>y</a:t>
                </a:r>
                <a:r>
                  <a:rPr lang="en-US" sz="1550" i="1" baseline="-25000" dirty="0"/>
                  <a:t>t</a:t>
                </a:r>
                <a:r>
                  <a:rPr lang="en-US" sz="1550" baseline="-25000" dirty="0"/>
                  <a:t>+1</a:t>
                </a:r>
                <a:r>
                  <a:rPr lang="en-US" sz="1550" dirty="0"/>
                  <a:t> | Θ,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and taking advantages of self-attention mechanism aforementioned (Han, et al., 2021, p. 231). </a:t>
                </a:r>
                <a:r>
                  <a:rPr lang="en-US" sz="1550" dirty="0" smtClean="0"/>
                  <a:t>Maximization of likelihood </a:t>
                </a:r>
                <a:r>
                  <a:rPr lang="en-US" sz="1550" i="1" dirty="0" smtClean="0"/>
                  <a:t>P</a:t>
                </a:r>
                <a:r>
                  <a:rPr lang="en-US" sz="1550" dirty="0" smtClean="0"/>
                  <a:t>(</a:t>
                </a:r>
                <a:r>
                  <a:rPr lang="en-US" sz="1550" b="1" i="1" dirty="0" smtClean="0"/>
                  <a:t>y</a:t>
                </a:r>
                <a:r>
                  <a:rPr lang="en-US" sz="1550" i="1" baseline="-25000" dirty="0" smtClean="0"/>
                  <a:t>t</a:t>
                </a:r>
                <a:r>
                  <a:rPr lang="en-US" sz="1550" baseline="-25000" dirty="0" smtClean="0"/>
                  <a:t>+1</a:t>
                </a:r>
                <a:r>
                  <a:rPr lang="en-US" sz="1550" dirty="0" smtClean="0"/>
                  <a:t> | Θ, </a:t>
                </a:r>
                <a:r>
                  <a:rPr lang="en-US" sz="1550" b="1" i="1" dirty="0" smtClean="0"/>
                  <a:t>y</a:t>
                </a:r>
                <a:r>
                  <a:rPr lang="en-US" sz="1550" baseline="-25000" dirty="0" smtClean="0"/>
                  <a:t>1</a:t>
                </a:r>
                <a:r>
                  <a:rPr lang="en-US" sz="1550" dirty="0" smtClean="0"/>
                  <a:t>, </a:t>
                </a:r>
                <a:r>
                  <a:rPr lang="en-US" sz="1550" b="1" i="1" dirty="0" smtClean="0"/>
                  <a:t>y</a:t>
                </a:r>
                <a:r>
                  <a:rPr lang="en-US" sz="1550" baseline="-25000" dirty="0" smtClean="0"/>
                  <a:t>2</a:t>
                </a:r>
                <a:r>
                  <a:rPr lang="en-US" sz="1550" dirty="0" smtClean="0"/>
                  <a:t>,…, </a:t>
                </a:r>
                <a:r>
                  <a:rPr lang="en-US" sz="1550" b="1" i="1" dirty="0" err="1" smtClean="0"/>
                  <a:t>y</a:t>
                </a:r>
                <a:r>
                  <a:rPr lang="en-US" sz="1550" i="1" baseline="-25000" dirty="0" err="1" smtClean="0"/>
                  <a:t>t</a:t>
                </a:r>
                <a:r>
                  <a:rPr lang="en-US" sz="1550" dirty="0" smtClean="0"/>
                  <a:t>) belongs </a:t>
                </a:r>
                <a:r>
                  <a:rPr lang="en-US" sz="1550" dirty="0"/>
                  <a:t>to autoregressive language model.</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i="1">
                              <a:latin typeface="Cambria Math" panose="02040503050406030204" pitchFamily="18" charset="0"/>
                            </a:rPr>
                          </m:ctrlPr>
                        </m:mPr>
                        <m:mr>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r>
                                      <m:rPr>
                                        <m:sty m:val="p"/>
                                      </m:rPr>
                                      <a:rPr lang="en-US" sz="1550">
                                        <a:latin typeface="Cambria Math" panose="02040503050406030204" pitchFamily="18" charset="0"/>
                                      </a:rPr>
                                      <m:t>Θ</m:t>
                                    </m:r>
                                  </m:lim>
                                </m:limLow>
                              </m:fName>
                              <m:e>
                                <m:r>
                                  <m:rPr>
                                    <m:sty m:val="p"/>
                                  </m:rPr>
                                  <a:rPr lang="en-US" sz="1550">
                                    <a:latin typeface="Cambria Math" panose="02040503050406030204" pitchFamily="18" charset="0"/>
                                  </a:rPr>
                                  <m:t>log</m:t>
                                </m:r>
                                <m:d>
                                  <m:dPr>
                                    <m:ctrlPr>
                                      <a:rPr lang="en-US" sz="1550" i="1">
                                        <a:latin typeface="Cambria Math" panose="02040503050406030204" pitchFamily="18" charset="0"/>
                                      </a:rPr>
                                    </m:ctrlPr>
                                  </m:dP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d>
                              </m:e>
                            </m:func>
                          </m:e>
                        </m:mr>
                        <m:mr>
                          <m:e>
                            <m:sSub>
                              <m:sSubPr>
                                <m:ctrlPr>
                                  <a:rPr lang="en-US" sz="1550" i="1">
                                    <a:latin typeface="Cambria Math" panose="02040503050406030204" pitchFamily="18" charset="0"/>
                                  </a:rPr>
                                </m:ctrlPr>
                              </m:sSubPr>
                              <m:e>
                                <m:acc>
                                  <m:accPr>
                                    <m:chr m:val="̂"/>
                                    <m:ctrlPr>
                                      <a:rPr lang="en-US" sz="1550" i="1">
                                        <a:latin typeface="Cambria Math" panose="02040503050406030204" pitchFamily="18" charset="0"/>
                                      </a:rPr>
                                    </m:ctrlPr>
                                  </m:accPr>
                                  <m:e>
                                    <m:r>
                                      <a:rPr lang="en-US" sz="1550" b="1" i="1">
                                        <a:latin typeface="Cambria Math" panose="02040503050406030204" pitchFamily="18" charset="0"/>
                                      </a:rPr>
                                      <m:t>𝒚</m:t>
                                    </m:r>
                                  </m:e>
                                </m:acc>
                              </m:e>
                              <m:sub>
                                <m:r>
                                  <a:rPr lang="en-US" sz="1550" i="1">
                                    <a:latin typeface="Cambria Math" panose="02040503050406030204" pitchFamily="18" charset="0"/>
                                  </a:rPr>
                                  <m:t>𝑡</m:t>
                                </m:r>
                                <m:r>
                                  <a:rPr lang="en-US" sz="1550" i="1">
                                    <a:latin typeface="Cambria Math" panose="02040503050406030204" pitchFamily="18" charset="0"/>
                                  </a:rPr>
                                  <m:t>+1</m:t>
                                </m:r>
                              </m:sub>
                            </m:sSub>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𝑛</m:t>
                                        </m:r>
                                        <m:r>
                                          <a:rPr lang="en-US" sz="1550" i="1">
                                            <a:latin typeface="Cambria Math" panose="02040503050406030204" pitchFamily="18" charset="0"/>
                                          </a:rPr>
                                          <m:t>+1</m:t>
                                        </m:r>
                                      </m:sub>
                                    </m:sSub>
                                  </m:lim>
                                </m:limLow>
                              </m:fName>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func>
                          </m:e>
                        </m:mr>
                      </m:m>
                    </m:oMath>
                  </m:oMathPara>
                </a14:m>
                <a:endParaRPr lang="en-US" sz="1550" dirty="0"/>
              </a:p>
              <a:p>
                <a:pPr marL="0" indent="0">
                  <a:buNone/>
                </a:pPr>
                <a:r>
                  <a:rPr lang="en-US" sz="15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b="1" i="1">
                              <a:latin typeface="Cambria Math" panose="02040503050406030204" pitchFamily="18" charset="0"/>
                            </a:rPr>
                          </m:ctrlPr>
                        </m:mPr>
                        <m:m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r>
                              <a:rPr lang="en-US" sz="1550" i="1">
                                <a:latin typeface="Cambria Math" panose="02040503050406030204" pitchFamily="18" charset="0"/>
                              </a:rPr>
                              <m:t>≝</m:t>
                            </m:r>
                            <m:r>
                              <a:rPr lang="en-US" sz="1550" b="1" i="1">
                                <a:latin typeface="Cambria Math" panose="02040503050406030204" pitchFamily="18" charset="0"/>
                              </a:rPr>
                              <m:t>𝒑</m:t>
                            </m:r>
                          </m:e>
                        </m:mr>
                        <m:mr>
                          <m:e>
                            <m:r>
                              <a:rPr lang="en-US" sz="1550" b="1" i="1">
                                <a:latin typeface="Cambria Math" panose="02040503050406030204" pitchFamily="18" charset="0"/>
                              </a:rPr>
                              <m:t>𝒑</m:t>
                            </m:r>
                            <m:r>
                              <a:rPr lang="en-US" sz="1550" i="1">
                                <a:latin typeface="Cambria Math" panose="02040503050406030204" pitchFamily="18" charset="0"/>
                              </a:rPr>
                              <m:t>=</m:t>
                            </m:r>
                            <m:r>
                              <m:rPr>
                                <m:sty m:val="p"/>
                              </m:rPr>
                              <a:rPr lang="en-US" sz="1550">
                                <a:latin typeface="Cambria Math" panose="02040503050406030204" pitchFamily="18" charset="0"/>
                              </a:rPr>
                              <m:t>softmax</m:t>
                            </m:r>
                            <m:d>
                              <m:dPr>
                                <m:ctrlPr>
                                  <a:rPr lang="en-US" sz="1550" i="1">
                                    <a:latin typeface="Cambria Math" panose="02040503050406030204" pitchFamily="18" charset="0"/>
                                  </a:rPr>
                                </m:ctrlPr>
                              </m:dPr>
                              <m:e>
                                <m:r>
                                  <a:rPr lang="en-US" sz="1550" b="1" i="1">
                                    <a:latin typeface="Cambria Math" panose="02040503050406030204" pitchFamily="18" charset="0"/>
                                  </a:rPr>
                                  <m:t>𝒘</m:t>
                                </m:r>
                              </m:e>
                            </m:d>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e>
                        </m:mr>
                        <m:m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𝑖</m:t>
                                </m:r>
                              </m:sub>
                            </m:sSub>
                            <m:r>
                              <a:rPr lang="en-US" sz="1550" i="1">
                                <a:latin typeface="Cambria Math" panose="02040503050406030204" pitchFamily="18" charset="0"/>
                              </a:rPr>
                              <m:t>=</m:t>
                            </m:r>
                            <m:f>
                              <m:fPr>
                                <m:ctrlPr>
                                  <a:rPr lang="en-US" sz="1550" i="1">
                                    <a:latin typeface="Cambria Math" panose="02040503050406030204" pitchFamily="18" charset="0"/>
                                  </a:rPr>
                                </m:ctrlPr>
                              </m:fPr>
                              <m:num>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𝑖</m:t>
                                        </m:r>
                                      </m:sub>
                                    </m:sSub>
                                  </m:e>
                                </m:d>
                              </m:num>
                              <m:den>
                                <m:nary>
                                  <m:naryPr>
                                    <m:chr m:val="∑"/>
                                    <m:limLoc m:val="undOvr"/>
                                    <m:ctrlPr>
                                      <a:rPr lang="en-US" sz="1550" i="1">
                                        <a:latin typeface="Cambria Math" panose="02040503050406030204" pitchFamily="18" charset="0"/>
                                      </a:rPr>
                                    </m:ctrlPr>
                                  </m:naryPr>
                                  <m:sub>
                                    <m:r>
                                      <a:rPr lang="en-US" sz="1550" i="1">
                                        <a:latin typeface="Cambria Math" panose="02040503050406030204" pitchFamily="18" charset="0"/>
                                      </a:rPr>
                                      <m:t>𝑙</m:t>
                                    </m:r>
                                    <m:r>
                                      <a:rPr lang="en-US" sz="1550" i="1">
                                        <a:latin typeface="Cambria Math" panose="02040503050406030204" pitchFamily="18" charset="0"/>
                                      </a:rPr>
                                      <m:t>=1</m:t>
                                    </m:r>
                                  </m:sub>
                                  <m:sup>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p>
                                  <m:e>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𝑙</m:t>
                                            </m:r>
                                          </m:sub>
                                        </m:sSub>
                                      </m:e>
                                    </m:d>
                                  </m:e>
                                </m:nary>
                              </m:den>
                            </m:f>
                          </m:e>
                        </m:mr>
                        <m:mr>
                          <m:e>
                            <m:r>
                              <a:rPr lang="en-US" sz="1550" b="1" i="1">
                                <a:latin typeface="Cambria Math" panose="02040503050406030204" pitchFamily="18" charset="0"/>
                              </a:rPr>
                              <m:t>𝒘</m:t>
                            </m:r>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r>
                              <a:rPr lang="en-US" sz="1550" i="1">
                                <a:latin typeface="Cambria Math" panose="02040503050406030204" pitchFamily="18" charset="0"/>
                              </a:rPr>
                              <m:t>=</m:t>
                            </m:r>
                            <m:r>
                              <m:rPr>
                                <m:sty m:val="p"/>
                              </m:rPr>
                              <a:rPr lang="en-US" sz="1550">
                                <a:latin typeface="Cambria Math" panose="02040503050406030204" pitchFamily="18" charset="0"/>
                              </a:rPr>
                              <m:t>linear</m:t>
                            </m:r>
                            <m:d>
                              <m:dPr>
                                <m:ctrlPr>
                                  <a:rPr lang="en-US" sz="1550" i="1">
                                    <a:latin typeface="Cambria Math" panose="02040503050406030204" pitchFamily="18" charset="0"/>
                                  </a:rPr>
                                </m:ctrlPr>
                              </m:dPr>
                              <m:e>
                                <m:r>
                                  <a:rPr lang="en-US" sz="1550" b="1" i="1">
                                    <a:latin typeface="Cambria Math" panose="02040503050406030204" pitchFamily="18" charset="0"/>
                                  </a:rPr>
                                  <m:t>𝒁</m:t>
                                </m:r>
                              </m:e>
                            </m:d>
                            <m:r>
                              <a:rPr lang="en-US" sz="1550" i="1">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a:rPr lang="en-US" sz="1550" b="1" i="1">
                                    <a:latin typeface="Cambria Math" panose="02040503050406030204" pitchFamily="18" charset="0"/>
                                  </a:rPr>
                                  <m:t>𝒁</m:t>
                                </m:r>
                              </m:e>
                            </m:d>
                          </m:e>
                        </m:mr>
                      </m:m>
                    </m:oMath>
                  </m:oMathPara>
                </a14:m>
                <a:endParaRPr lang="en-US" sz="1550" dirty="0" smtClean="0"/>
              </a:p>
              <a:p>
                <a:pPr marL="0" indent="0">
                  <a:buNone/>
                </a:pPr>
                <a:r>
                  <a:rPr lang="en-US" sz="155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MaskedMultiheadAttention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oMath>
                  </m:oMathPara>
                </a14:m>
                <a:endParaRPr lang="en-US" sz="1550" dirty="0"/>
              </a:p>
              <a:p>
                <a:pPr marL="0" indent="0">
                  <a:buNone/>
                </a:pPr>
                <a14:m>
                  <m:oMathPara xmlns:m="http://schemas.openxmlformats.org/officeDocument/2006/math">
                    <m:oMathParaPr>
                      <m:jc m:val="centerGroup"/>
                    </m:oMathParaPr>
                    <m:oMath xmlns:m="http://schemas.openxmlformats.org/officeDocument/2006/math">
                      <m:r>
                        <a:rPr lang="en-US" sz="1550" b="1" i="1">
                          <a:latin typeface="Cambria Math" panose="02040503050406030204" pitchFamily="18" charset="0"/>
                        </a:rPr>
                        <m:t>𝒁</m:t>
                      </m:r>
                      <m: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e>
                      </m:d>
                    </m:oMath>
                  </m:oMathPara>
                </a14:m>
                <a:endParaRPr lang="en-US" sz="1550" dirty="0"/>
              </a:p>
              <a:p>
                <a:pPr marL="0" indent="0">
                  <a:buNone/>
                </a:pPr>
                <a:r>
                  <a:rPr lang="en-US" sz="1550" dirty="0"/>
                  <a:t>Because GPT has only one decoder, sequence </a:t>
                </a:r>
                <a:r>
                  <a:rPr lang="en-US" sz="1550" b="1" i="1" dirty="0"/>
                  <a:t>X</a:t>
                </a:r>
                <a:r>
                  <a:rPr lang="en-US" sz="1550" dirty="0"/>
                  <a:t> is null in GPT.</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 xmlns:m="http://schemas.openxmlformats.org/officeDocument/2006/math">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Para>
                </a14:m>
                <a:endParaRPr lang="en-US" sz="15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253" t="-236" r="-203"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2893018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7685865" cy="5176066"/>
              </a:xfrm>
            </p:spPr>
            <p:txBody>
              <a:bodyPr>
                <a:normAutofit/>
              </a:bodyPr>
              <a:lstStyle/>
              <a:p>
                <a:pPr marL="0" indent="0">
                  <a:buNone/>
                </a:pPr>
                <a:r>
                  <a:rPr lang="en-US" sz="2200" dirty="0"/>
                  <a:t>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is simplified for easy explanation. Exactly, given sequence </a:t>
                </a:r>
                <a:r>
                  <a:rPr lang="en-US" sz="2200" b="1" i="1" dirty="0"/>
                  <a:t>Y</a:t>
                </a:r>
                <a:r>
                  <a:rPr lang="en-US" sz="2200" dirty="0"/>
                  <a:t> =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a:t>y</a:t>
                </a:r>
                <a:r>
                  <a:rPr lang="en-US" sz="2200" i="1" baseline="-25000" dirty="0"/>
                  <a:t>n</a:t>
                </a:r>
                <a:r>
                  <a:rPr lang="en-US" sz="2200" baseline="-25000" dirty="0"/>
                  <a:t>+1</a:t>
                </a:r>
                <a:r>
                  <a:rPr lang="en-US" sz="2200" dirty="0"/>
                  <a:t>)</a:t>
                </a:r>
                <a:r>
                  <a:rPr lang="en-US" sz="2200" i="1" baseline="30000" dirty="0"/>
                  <a:t>T</a:t>
                </a:r>
                <a:r>
                  <a:rPr lang="en-US" sz="2200" dirty="0"/>
                  <a:t>, GPT aims to maximize log-likelihood </a:t>
                </a:r>
                <a:r>
                  <a:rPr lang="en-US" sz="2200" i="1" dirty="0"/>
                  <a:t>L</a:t>
                </a:r>
                <a:r>
                  <a:rPr lang="en-US" sz="2200" dirty="0"/>
                  <a:t>(Θ | </a:t>
                </a:r>
                <a:r>
                  <a:rPr lang="en-US" sz="2200" b="1" i="1" dirty="0"/>
                  <a:t>Y</a:t>
                </a:r>
                <a:r>
                  <a:rPr lang="en-US" sz="2200" dirty="0"/>
                  <a:t>) as follows (Han, et al., 2021, p. 231):</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r>
                              <a:rPr lang="en-US" sz="2200" i="1">
                                <a:latin typeface="Cambria Math" panose="02040503050406030204" pitchFamily="18" charset="0"/>
                              </a:rPr>
                              <m:t>=</m:t>
                            </m:r>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𝑛</m:t>
                                </m:r>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sub>
                                        </m:sSub>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e>
                            </m:func>
                          </m:e>
                        </m:mr>
                      </m:m>
                    </m:oMath>
                  </m:oMathPara>
                </a14:m>
                <a:endParaRPr lang="en-US" sz="2200" dirty="0"/>
              </a:p>
              <a:p>
                <a:pPr marL="0" indent="0">
                  <a:buNone/>
                </a:pPr>
                <a:r>
                  <a:rPr lang="en-US" sz="2200" dirty="0"/>
                  <a:t>Later on, GPT improves its pre-trained decoder in fine-tuning stage by re-training the decoder with annotated data, high-quality data, and domain-specific data so as to improve pre-trained parameters. Moreover, GPT adds extra presentation layers in fine-tuning stage (Han, et al., 2021, p. 231</a:t>
                </a:r>
                <a:r>
                  <a:rPr lang="en-US" sz="2200" dirty="0" smtClean="0"/>
                  <a:t>).</a:t>
                </a:r>
                <a:r>
                  <a:rPr lang="en-US" sz="2200" dirty="0"/>
                  <a:t> Following figure (Han, et al., 2021, p. 232) depicts prediction process of GPT.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7685865" cy="5176066"/>
              </a:xfrm>
              <a:blipFill>
                <a:blip r:embed="rId2"/>
                <a:stretch>
                  <a:fillRect l="-1031" t="-824" r="-10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745" y="2092101"/>
            <a:ext cx="4194910" cy="2201034"/>
          </a:xfrm>
          <a:prstGeom prst="rect">
            <a:avLst/>
          </a:prstGeom>
        </p:spPr>
      </p:pic>
      <p:sp>
        <p:nvSpPr>
          <p:cNvPr id="8" name="Rectangle 7"/>
          <p:cNvSpPr/>
          <p:nvPr/>
        </p:nvSpPr>
        <p:spPr>
          <a:xfrm>
            <a:off x="7917275" y="4358965"/>
            <a:ext cx="4129849" cy="400110"/>
          </a:xfrm>
          <a:prstGeom prst="rect">
            <a:avLst/>
          </a:prstGeom>
        </p:spPr>
        <p:txBody>
          <a:bodyPr wrap="none">
            <a:spAutoFit/>
          </a:bodyPr>
          <a:lstStyle/>
          <a:p>
            <a:r>
              <a:rPr lang="en-US" sz="2000" b="1" dirty="0">
                <a:latin typeface="Times New Roman" panose="02020603050405020304" pitchFamily="18" charset="0"/>
                <a:ea typeface="DengXian"/>
              </a:rPr>
              <a:t>Figure 4.1.</a:t>
            </a:r>
            <a:r>
              <a:rPr lang="en-US" sz="2000" dirty="0">
                <a:latin typeface="Times New Roman" panose="02020603050405020304" pitchFamily="18" charset="0"/>
                <a:ea typeface="DengXian"/>
              </a:rPr>
              <a:t> Prediction process of GPT</a:t>
            </a:r>
            <a:endParaRPr lang="en-US" sz="2000" dirty="0"/>
          </a:p>
        </p:txBody>
      </p:sp>
    </p:spTree>
    <p:extLst>
      <p:ext uri="{BB962C8B-B14F-4D97-AF65-F5344CB8AC3E}">
        <p14:creationId xmlns:p14="http://schemas.microsoft.com/office/powerpoint/2010/main" val="16308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smtClean="0"/>
                  <a:t>Suppose </a:t>
                </a:r>
                <a:r>
                  <a:rPr lang="en-US" sz="1850" smtClean="0"/>
                  <a:t>entire </a:t>
                </a:r>
                <a:r>
                  <a:rPr lang="en-US" sz="1850"/>
                  <a:t>feedforward network (FNN) </a:t>
                </a:r>
                <a:r>
                  <a:rPr lang="en-US" sz="1850" dirty="0" smtClean="0"/>
                  <a:t>is reduced into a state in RNN and RNN is ordered list of neurons called sequence of neurons and moreover, output of previous neuron </a:t>
                </a:r>
                <a:r>
                  <a:rPr lang="en-US" sz="1850" i="1" dirty="0"/>
                  <a:t>x</a:t>
                </a:r>
                <a:r>
                  <a:rPr lang="en-US" sz="1850" i="1" baseline="-25000" dirty="0"/>
                  <a:t>i</a:t>
                </a:r>
                <a:r>
                  <a:rPr lang="en-US" sz="1850" baseline="-25000" dirty="0"/>
                  <a:t>–1</a:t>
                </a:r>
                <a:r>
                  <a:rPr lang="en-US" sz="1850" dirty="0"/>
                  <a:t> contributes to input of current neuron </a:t>
                </a:r>
                <a:r>
                  <a:rPr lang="en-US" sz="1850" i="1" dirty="0"/>
                  <a:t>x</a:t>
                </a:r>
                <a:r>
                  <a:rPr lang="en-US" sz="1850" i="1" baseline="-25000" dirty="0"/>
                  <a:t>i</a:t>
                </a:r>
                <a:r>
                  <a:rPr lang="en-US" sz="1850" dirty="0"/>
                  <a:t>. Namely, for formal definition, given </a:t>
                </a:r>
                <a:r>
                  <a:rPr lang="en-US" sz="1850" i="1" dirty="0"/>
                  <a:t>T</a:t>
                </a:r>
                <a:r>
                  <a:rPr lang="en-US" sz="1850" dirty="0"/>
                  <a:t> time points </a:t>
                </a:r>
                <a:r>
                  <a:rPr lang="en-US" sz="1850" i="1" dirty="0"/>
                  <a:t>t</a:t>
                </a:r>
                <a:r>
                  <a:rPr lang="en-US" sz="1850" dirty="0"/>
                  <a:t> = 1, 2,…, </a:t>
                </a:r>
                <a:r>
                  <a:rPr lang="en-US" sz="1850" i="1" dirty="0"/>
                  <a:t>T</a:t>
                </a:r>
                <a:r>
                  <a:rPr lang="en-US" sz="1850" dirty="0"/>
                  <a:t>, then RNN is ordered sequence of </a:t>
                </a:r>
                <a:r>
                  <a:rPr lang="en-US" sz="1850" i="1" dirty="0"/>
                  <a:t>T</a:t>
                </a:r>
                <a:r>
                  <a:rPr lang="en-US" sz="1850" dirty="0"/>
                  <a:t> states and each state is modeled by triple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called state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where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layer, hidden layer, and output layer, respectively. Without loss of generality, let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neuron, hidden neuron, and output neuron, respectively when a layer is represented by one of its neurons. Please pay attention that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are represented vectors of the </a:t>
                </a:r>
                <a:r>
                  <a:rPr lang="en-US" sz="1850" i="1" dirty="0" err="1"/>
                  <a:t>t</a:t>
                </a:r>
                <a:r>
                  <a:rPr lang="en-US" sz="1850" baseline="30000" dirty="0" err="1"/>
                  <a:t>th</a:t>
                </a:r>
                <a:r>
                  <a:rPr lang="en-US" sz="1850" dirty="0"/>
                  <a:t> word in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modeled by RNN in context of NLP because a word is modeled by a numeric vector in NLP. Therefore, the aforementioned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is a matrix indeed but </a:t>
                </a:r>
                <a:r>
                  <a:rPr lang="en-US" sz="1850" b="1" i="1" dirty="0"/>
                  <a:t>x</a:t>
                </a:r>
                <a:r>
                  <a:rPr lang="en-US" sz="1850" dirty="0"/>
                  <a:t> is mentioned as a vector. Exactly, </a:t>
                </a:r>
                <a:r>
                  <a:rPr lang="en-US" sz="1850" b="1" i="1" dirty="0"/>
                  <a:t>x</a:t>
                </a:r>
                <a:r>
                  <a:rPr lang="en-US" sz="1850" dirty="0"/>
                  <a:t> is vector of vectors, which leads to the convention that its elements are denoted by bold letter such as </a:t>
                </a:r>
                <a:r>
                  <a:rPr lang="en-US" sz="1850" b="1" i="1" dirty="0"/>
                  <a:t>x</a:t>
                </a:r>
                <a:r>
                  <a:rPr lang="en-US" sz="1850" i="1" baseline="-25000" dirty="0"/>
                  <a:t>i</a:t>
                </a:r>
                <a:r>
                  <a:rPr lang="en-US" sz="1850" dirty="0"/>
                  <a:t> or </a:t>
                </a:r>
                <a:r>
                  <a:rPr lang="en-US" sz="1850" b="1" i="1" dirty="0" err="1"/>
                  <a:t>x</a:t>
                </a:r>
                <a:r>
                  <a:rPr lang="en-US" sz="1850" i="1" baseline="-25000" dirty="0" err="1"/>
                  <a:t>t</a:t>
                </a:r>
                <a:r>
                  <a:rPr lang="en-US" sz="1850" dirty="0"/>
                  <a:t> because such elements are variable vectors representing words. Note, a word in NLP can be mentioned as term or token</a:t>
                </a:r>
                <a:r>
                  <a:rPr lang="en-US" sz="1850" dirty="0" smtClean="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50" b="1" i="1">
                              <a:latin typeface="Cambria Math" panose="02040503050406030204" pitchFamily="18" charset="0"/>
                            </a:rPr>
                          </m:ctrlPr>
                        </m:mPr>
                        <m:mr>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𝑿</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𝑚</m:t>
                                        </m:r>
                                      </m:sub>
                                    </m:sSub>
                                  </m:e>
                                </m:d>
                              </m:e>
                              <m:sup>
                                <m:r>
                                  <a:rPr lang="en-US" sz="1850" i="1">
                                    <a:latin typeface="Cambria Math" panose="02040503050406030204" pitchFamily="18" charset="0"/>
                                  </a:rPr>
                                  <m:t>𝑇</m:t>
                                </m:r>
                              </m:sup>
                            </m:sSup>
                          </m:e>
                        </m:mr>
                        <m:mr>
                          <m:e>
                            <m:r>
                              <a:rPr lang="en-US" sz="1850" b="1" i="1">
                                <a:latin typeface="Cambria Math" panose="02040503050406030204" pitchFamily="18" charset="0"/>
                              </a:rPr>
                              <m:t>𝒚</m:t>
                            </m:r>
                            <m:r>
                              <a:rPr lang="en-US" sz="1850" i="1">
                                <a:latin typeface="Cambria Math" panose="02040503050406030204" pitchFamily="18" charset="0"/>
                              </a:rPr>
                              <m:t>=</m:t>
                            </m:r>
                            <m:r>
                              <a:rPr lang="en-US" sz="1850" b="1" i="1">
                                <a:latin typeface="Cambria Math" panose="02040503050406030204" pitchFamily="18" charset="0"/>
                              </a:rPr>
                              <m:t>𝒀</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𝑛</m:t>
                                        </m:r>
                                      </m:sub>
                                    </m:sSub>
                                  </m:e>
                                </m:d>
                              </m:e>
                              <m:sup>
                                <m:r>
                                  <a:rPr lang="en-US" sz="1850" i="1">
                                    <a:latin typeface="Cambria Math" panose="02040503050406030204" pitchFamily="18" charset="0"/>
                                  </a:rPr>
                                  <m:t>𝑇</m:t>
                                </m:r>
                              </m:sup>
                            </m:sSup>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Θ</m:t>
                                </m:r>
                              </m:e>
                            </m:d>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𝑿</m:t>
                                </m:r>
                              </m:e>
                              <m:e>
                                <m:r>
                                  <m:rPr>
                                    <m:sty m:val="p"/>
                                  </m:rPr>
                                  <a:rPr lang="en-US" sz="1850">
                                    <a:latin typeface="Cambria Math" panose="02040503050406030204" pitchFamily="18" charset="0"/>
                                  </a:rPr>
                                  <m:t>Θ</m:t>
                                </m:r>
                              </m:e>
                            </m:d>
                          </m:e>
                        </m:mr>
                      </m:m>
                    </m:oMath>
                  </m:oMathPara>
                </a14:m>
                <a:endParaRPr lang="en-US" sz="1850" dirty="0"/>
              </a:p>
              <a:p>
                <a:pPr marL="0" indent="0">
                  <a:buNone/>
                </a:pPr>
                <a:r>
                  <a:rPr lang="en-US" sz="1850" dirty="0"/>
                  <a:t>Note, the subscript “</a:t>
                </a:r>
                <a:r>
                  <a:rPr lang="en-US" sz="1850" i="1" dirty="0"/>
                  <a:t>T</a:t>
                </a:r>
                <a:r>
                  <a:rPr lang="en-US" sz="1850" dirty="0"/>
                  <a:t>” denotes vector/matrix transposition operator</a:t>
                </a:r>
                <a:r>
                  <a:rPr lang="en-US" sz="1850" dirty="0" smtClean="0"/>
                  <a:t>.</a:t>
                </a:r>
                <a:r>
                  <a:rPr lang="en-US" sz="1850" dirty="0"/>
                  <a:t> Whether the sentence / sequence is denoted as vector notation </a:t>
                </a:r>
                <a:r>
                  <a:rPr lang="en-US" sz="1850" b="1" i="1" dirty="0"/>
                  <a:t>x</a:t>
                </a:r>
                <a:r>
                  <a:rPr lang="en-US" sz="1850" dirty="0"/>
                  <a:t> or matrix notation </a:t>
                </a:r>
                <a:r>
                  <a:rPr lang="en-US" sz="1850" b="1" i="1" dirty="0"/>
                  <a:t>X</a:t>
                </a:r>
                <a:r>
                  <a:rPr lang="en-US" sz="1850" dirty="0"/>
                  <a:t> belongs to contextual explanations. Recall that transformer as well as STM are inspired from sequence generation which, in turn, is related to recurrent neural network (RNN) as well as long short-term memory (LSTM) because sequence generation models are often implemented by RNN or LSTM. Function </a:t>
                </a:r>
                <a:r>
                  <a:rPr lang="en-US" sz="1850" b="1" i="1" dirty="0"/>
                  <a:t>y</a:t>
                </a:r>
                <a:r>
                  <a:rPr lang="en-US" sz="1850" dirty="0"/>
                  <a:t> = </a:t>
                </a:r>
                <a:r>
                  <a:rPr lang="en-US" sz="1850" i="1" dirty="0"/>
                  <a:t>f</a:t>
                </a:r>
                <a:r>
                  <a:rPr lang="en-US" sz="1850" dirty="0"/>
                  <a:t>(</a:t>
                </a:r>
                <a:r>
                  <a:rPr lang="en-US" sz="1850" b="1" i="1" dirty="0"/>
                  <a:t>x</a:t>
                </a:r>
                <a:r>
                  <a:rPr lang="en-US" sz="1850" dirty="0"/>
                  <a:t> | Θ) implemented by DNNs such as RNN and LSTM is also called generator because it is sequence generation model indeed. Therefore, although transformer is different from RNN and LSTM, all of them are denoted by generator </a:t>
                </a:r>
                <a:r>
                  <a:rPr lang="en-US" sz="1850" b="1" i="1" dirty="0"/>
                  <a:t>y</a:t>
                </a:r>
                <a:r>
                  <a:rPr lang="en-US" sz="1850" dirty="0"/>
                  <a:t> = </a:t>
                </a:r>
                <a:r>
                  <a:rPr lang="en-US" sz="1850" i="1" dirty="0"/>
                  <a:t>f</a:t>
                </a:r>
                <a:r>
                  <a:rPr lang="en-US" sz="1850" dirty="0"/>
                  <a:t>(</a:t>
                </a:r>
                <a:r>
                  <a:rPr lang="en-US" sz="1850" b="1" i="1" dirty="0"/>
                  <a:t>x</a:t>
                </a:r>
                <a:r>
                  <a:rPr lang="en-US" sz="1850" dirty="0"/>
                  <a:t> | Θ) because they are sequence generation models indeed.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789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3258053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700" dirty="0" smtClean="0"/>
                  <a:t>Bidirectional Encoder Representations from Transformers (</a:t>
                </a:r>
                <a:r>
                  <a:rPr lang="en-US" sz="1700" i="1" dirty="0"/>
                  <a:t>BERT</a:t>
                </a:r>
                <a:r>
                  <a:rPr lang="en-US" sz="1700" dirty="0"/>
                  <a:t>), developed in 2018 by Google, is a PTM that applies only encoder of transformer into sequence generation. In pre-training stage, BERT trains its encoder from huge data over internet and available sources. Given (</a:t>
                </a:r>
                <a:r>
                  <a:rPr lang="en-US" sz="1700" i="1" dirty="0"/>
                  <a:t>t</a:t>
                </a:r>
                <a:r>
                  <a:rPr lang="en-US" sz="1700" dirty="0"/>
                  <a:t>+1)-length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a:t>x</a:t>
                </a:r>
                <a:r>
                  <a:rPr lang="en-US" sz="1700" i="1" baseline="-25000" dirty="0"/>
                  <a:t>t</a:t>
                </a:r>
                <a:r>
                  <a:rPr lang="en-US" sz="1700" baseline="-25000" dirty="0"/>
                  <a:t>+1</a:t>
                </a:r>
                <a:r>
                  <a:rPr lang="en-US" sz="1700" dirty="0"/>
                  <a:t>)</a:t>
                </a:r>
                <a:r>
                  <a:rPr lang="en-US" sz="1700" i="1" baseline="30000" dirty="0"/>
                  <a:t>T</a:t>
                </a:r>
                <a:r>
                  <a:rPr lang="en-US" sz="1700" dirty="0"/>
                  <a:t>, BERT applies masked language model to randomize an unknown token at random position denoted </a:t>
                </a:r>
                <a:r>
                  <a:rPr lang="en-US" sz="1700" i="1" dirty="0"/>
                  <a:t>masked</a:t>
                </a:r>
                <a:r>
                  <a:rPr lang="en-US" sz="1700" dirty="0"/>
                  <a:t> where the random index </a:t>
                </a:r>
                <a:r>
                  <a:rPr lang="en-US" sz="1700" i="1" dirty="0"/>
                  <a:t>masked</a:t>
                </a:r>
                <a:r>
                  <a:rPr lang="en-US" sz="1700" dirty="0"/>
                  <a:t> is randomized in </a:t>
                </a:r>
                <a:r>
                  <a:rPr lang="en-US" sz="1700" i="1" dirty="0"/>
                  <a:t>t</a:t>
                </a:r>
                <a:r>
                  <a:rPr lang="en-US" sz="1700" dirty="0"/>
                  <a:t>+1 indices {1, 2,…, </a:t>
                </a:r>
                <a:r>
                  <a:rPr lang="en-US" sz="1700" i="1" dirty="0"/>
                  <a:t>t</a:t>
                </a:r>
                <a:r>
                  <a:rPr lang="en-US" sz="1700" dirty="0"/>
                  <a:t>+1} with note that the randomization process can be repeated many times. Such unknown token, which is called masked token denoted </a:t>
                </a:r>
                <a:r>
                  <a:rPr lang="en-US" sz="1700" b="1" i="1" dirty="0" err="1"/>
                  <a:t>y</a:t>
                </a:r>
                <a:r>
                  <a:rPr lang="en-US" sz="1700" i="1" baseline="-25000" dirty="0" err="1"/>
                  <a:t>masked</a:t>
                </a:r>
                <a:r>
                  <a:rPr lang="en-US" sz="1700" dirty="0"/>
                  <a:t>, will be predicted given </a:t>
                </a:r>
                <a:r>
                  <a:rPr lang="en-US" sz="1700" i="1" dirty="0"/>
                  <a:t>t</a:t>
                </a:r>
                <a:r>
                  <a:rPr lang="en-US" sz="1700" dirty="0"/>
                  <a:t>-length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a:t>
                </a:r>
                <a:r>
                  <a:rPr lang="en-US" sz="1700" i="1" baseline="30000" dirty="0"/>
                  <a:t>T</a:t>
                </a:r>
                <a:r>
                  <a:rPr lang="en-US" sz="1700" dirty="0"/>
                  <a:t> without loss of generality. In order words, masked words </a:t>
                </a:r>
                <a:r>
                  <a:rPr lang="en-US" sz="1700" b="1" i="1" dirty="0" err="1"/>
                  <a:t>x</a:t>
                </a:r>
                <a:r>
                  <a:rPr lang="en-US" sz="1700" i="1" baseline="-25000" dirty="0" err="1"/>
                  <a:t>masked</a:t>
                </a:r>
                <a:r>
                  <a:rPr lang="en-US" sz="1700" dirty="0"/>
                  <a:t> is predicted from other words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by maximizing likelihood </a:t>
                </a:r>
                <a:r>
                  <a:rPr lang="en-US" sz="1700" i="1" dirty="0"/>
                  <a:t>P</a:t>
                </a:r>
                <a:r>
                  <a:rPr lang="en-US" sz="1700" dirty="0"/>
                  <a:t>(</a:t>
                </a:r>
                <a:r>
                  <a:rPr lang="en-US" sz="1700" b="1" i="1" dirty="0" err="1"/>
                  <a:t>x</a:t>
                </a:r>
                <a:r>
                  <a:rPr lang="en-US" sz="1700" i="1" baseline="-25000" dirty="0" err="1"/>
                  <a:t>masked</a:t>
                </a:r>
                <a:r>
                  <a:rPr lang="en-US" sz="1700" dirty="0"/>
                  <a:t> | Θ,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and taking advantages of self-attention mechanism aforementioned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i="1">
                              <a:latin typeface="Cambria Math" panose="02040503050406030204" pitchFamily="18" charset="0"/>
                            </a:rPr>
                          </m:ctrlPr>
                        </m:mPr>
                        <m:mr>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r>
                                      <m:rPr>
                                        <m:sty m:val="p"/>
                                      </m:rPr>
                                      <a:rPr lang="en-US" sz="1700">
                                        <a:latin typeface="Cambria Math" panose="02040503050406030204" pitchFamily="18" charset="0"/>
                                      </a:rPr>
                                      <m:t>Θ</m:t>
                                    </m:r>
                                  </m:lim>
                                </m:limLow>
                              </m:fName>
                              <m:e>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d>
                              </m:e>
                            </m:func>
                          </m:e>
                        </m:mr>
                        <m:mr>
                          <m:e>
                            <m:sSub>
                              <m:sSubPr>
                                <m:ctrlPr>
                                  <a:rPr lang="en-US" sz="1700" i="1">
                                    <a:latin typeface="Cambria Math" panose="02040503050406030204" pitchFamily="18" charset="0"/>
                                  </a:rPr>
                                </m:ctrlPr>
                              </m:sSubPr>
                              <m:e>
                                <m:acc>
                                  <m:accPr>
                                    <m:chr m:val="̂"/>
                                    <m:ctrlPr>
                                      <a:rPr lang="en-US" sz="1700" i="1">
                                        <a:latin typeface="Cambria Math" panose="02040503050406030204" pitchFamily="18" charset="0"/>
                                      </a:rPr>
                                    </m:ctrlPr>
                                  </m:accPr>
                                  <m:e>
                                    <m:r>
                                      <a:rPr lang="en-US" sz="1700" b="1" i="1">
                                        <a:latin typeface="Cambria Math" panose="02040503050406030204" pitchFamily="18" charset="0"/>
                                      </a:rPr>
                                      <m:t>𝒚</m:t>
                                    </m:r>
                                  </m:e>
                                </m:acc>
                              </m:e>
                              <m:sub>
                                <m:r>
                                  <a:rPr lang="en-US" sz="1700" i="1">
                                    <a:latin typeface="Cambria Math" panose="02040503050406030204" pitchFamily="18" charset="0"/>
                                  </a:rPr>
                                  <m:t>𝑚𝑎𝑠𝑘𝑒𝑑</m:t>
                                </m:r>
                              </m:sub>
                            </m:sSub>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sSub>
                                      <m:sSubPr>
                                        <m:ctrlPr>
                                          <a:rPr lang="en-US" sz="1700" i="1">
                                            <a:latin typeface="Cambria Math" panose="02040503050406030204" pitchFamily="18" charset="0"/>
                                          </a:rPr>
                                        </m:ctrlPr>
                                      </m:sSubPr>
                                      <m:e>
                                        <m:r>
                                          <a:rPr lang="en-US" sz="1700" b="1" i="1">
                                            <a:latin typeface="Cambria Math" panose="02040503050406030204" pitchFamily="18" charset="0"/>
                                          </a:rPr>
                                          <m:t>𝒚</m:t>
                                        </m:r>
                                      </m:e>
                                      <m:sub>
                                        <m:r>
                                          <a:rPr lang="en-US" sz="1700" i="1">
                                            <a:latin typeface="Cambria Math" panose="02040503050406030204" pitchFamily="18" charset="0"/>
                                          </a:rPr>
                                          <m:t>𝑚𝑎𝑠𝑘𝑒𝑑</m:t>
                                        </m:r>
                                      </m:sub>
                                    </m:sSub>
                                  </m:lim>
                                </m:limLow>
                              </m:fName>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func>
                          </m:e>
                        </m:mr>
                      </m:m>
                    </m:oMath>
                  </m:oMathPara>
                </a14:m>
                <a:endParaRPr lang="en-US" sz="1700" dirty="0"/>
              </a:p>
              <a:p>
                <a:pPr marL="0" indent="0">
                  <a:buNone/>
                </a:pPr>
                <a:r>
                  <a:rPr lang="en-US" sz="170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b="1" i="1">
                              <a:latin typeface="Cambria Math" panose="02040503050406030204" pitchFamily="18" charset="0"/>
                            </a:rPr>
                          </m:ctrlPr>
                        </m:mPr>
                        <m:m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r>
                              <a:rPr lang="en-US" sz="1700" i="1">
                                <a:latin typeface="Cambria Math" panose="02040503050406030204" pitchFamily="18" charset="0"/>
                              </a:rPr>
                              <m:t>≝</m:t>
                            </m:r>
                            <m:r>
                              <a:rPr lang="en-US" sz="1700" b="1" i="1">
                                <a:latin typeface="Cambria Math" panose="02040503050406030204" pitchFamily="18" charset="0"/>
                              </a:rPr>
                              <m:t>𝒑</m:t>
                            </m:r>
                            <m:r>
                              <a:rPr lang="en-US" sz="1700" b="0" i="1" smtClean="0">
                                <a:latin typeface="Cambria Math" panose="02040503050406030204" pitchFamily="18" charset="0"/>
                              </a:rPr>
                              <m:t>=</m:t>
                            </m:r>
                            <m:r>
                              <m:rPr>
                                <m:sty m:val="p"/>
                              </m:rPr>
                              <a:rPr lang="en-US" sz="1700">
                                <a:latin typeface="Cambria Math" panose="02040503050406030204" pitchFamily="18" charset="0"/>
                              </a:rPr>
                              <m:t>softmax</m:t>
                            </m:r>
                            <m:d>
                              <m:dPr>
                                <m:ctrlPr>
                                  <a:rPr lang="en-US" sz="1700" i="1">
                                    <a:latin typeface="Cambria Math" panose="02040503050406030204" pitchFamily="18" charset="0"/>
                                  </a:rPr>
                                </m:ctrlPr>
                              </m:dPr>
                              <m:e>
                                <m:r>
                                  <a:rPr lang="en-US" sz="1700" b="1" i="1">
                                    <a:latin typeface="Cambria Math" panose="02040503050406030204" pitchFamily="18" charset="0"/>
                                  </a:rPr>
                                  <m:t>𝒘</m:t>
                                </m:r>
                              </m:e>
                            </m:d>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e>
                        </m:mr>
                        <m:m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r>
                              <a:rPr lang="en-US" sz="1700" i="1">
                                <a:latin typeface="Cambria Math" panose="02040503050406030204" pitchFamily="18" charset="0"/>
                              </a:rPr>
                              <m:t>=</m:t>
                            </m:r>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mr>
                        <m:mr>
                          <m:e>
                            <m:r>
                              <a:rPr lang="en-US" sz="1700" b="1" i="1">
                                <a:latin typeface="Cambria Math" panose="02040503050406030204" pitchFamily="18" charset="0"/>
                              </a:rPr>
                              <m:t>𝒘</m:t>
                            </m:r>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r>
                              <a:rPr lang="en-US" sz="1700" i="1">
                                <a:latin typeface="Cambria Math" panose="02040503050406030204" pitchFamily="18" charset="0"/>
                              </a:rPr>
                              <m:t>=</m:t>
                            </m:r>
                            <m:r>
                              <m:rPr>
                                <m:sty m:val="p"/>
                              </m:rPr>
                              <a:rPr lang="en-US" sz="1700">
                                <a:latin typeface="Cambria Math" panose="02040503050406030204" pitchFamily="18" charset="0"/>
                              </a:rPr>
                              <m:t>linear</m:t>
                            </m:r>
                            <m:d>
                              <m:dPr>
                                <m:ctrlPr>
                                  <a:rPr lang="en-US" sz="1700" i="1">
                                    <a:latin typeface="Cambria Math" panose="02040503050406030204" pitchFamily="18" charset="0"/>
                                  </a:rPr>
                                </m:ctrlPr>
                              </m:dPr>
                              <m:e>
                                <m:r>
                                  <a:rPr lang="en-US" sz="1700" b="1" i="1">
                                    <a:latin typeface="Cambria Math" panose="02040503050406030204" pitchFamily="18" charset="0"/>
                                  </a:rPr>
                                  <m:t>𝒁</m:t>
                                </m:r>
                              </m:e>
                            </m:d>
                            <m:r>
                              <a:rPr lang="en-US" sz="1700" i="1">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a:rPr lang="en-US" sz="1700" b="1" i="1">
                                    <a:latin typeface="Cambria Math" panose="02040503050406030204" pitchFamily="18" charset="0"/>
                                  </a:rPr>
                                  <m:t>𝒁</m:t>
                                </m:r>
                              </m:e>
                            </m:d>
                          </m:e>
                        </m:mr>
                      </m:m>
                    </m:oMath>
                  </m:oMathPara>
                </a14:m>
                <a:endParaRPr lang="en-US" sz="1700" dirty="0"/>
              </a:p>
              <a:p>
                <a:pPr marL="0" indent="0">
                  <a:buNone/>
                </a:pPr>
                <a:r>
                  <a:rPr lang="en-US" sz="170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a:rPr lang="en-US" sz="1700" b="1" i="1">
                              <a:latin typeface="Cambria Math" panose="02040503050406030204" pitchFamily="18" charset="0"/>
                            </a:rPr>
                            <m:t>𝑿</m:t>
                          </m:r>
                          <m:r>
                            <a:rPr lang="en-US" sz="1700">
                              <a:latin typeface="Cambria Math" panose="02040503050406030204" pitchFamily="18" charset="0"/>
                            </a:rPr>
                            <m:t>+</m:t>
                          </m:r>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oMath>
                    <m:oMath xmlns:m="http://schemas.openxmlformats.org/officeDocument/2006/math">
                      <m:r>
                        <a:rPr lang="en-US" sz="1700" b="1" i="1">
                          <a:latin typeface="Cambria Math" panose="02040503050406030204" pitchFamily="18" charset="0"/>
                        </a:rPr>
                        <m:t>𝒁</m:t>
                      </m:r>
                      <m:r>
                        <a:rPr lang="en-US" sz="1700" i="1">
                          <a:latin typeface="Cambria Math" panose="02040503050406030204" pitchFamily="18" charset="0"/>
                        </a:rPr>
                        <m:t>=</m:t>
                      </m:r>
                      <m:r>
                        <m:rPr>
                          <m:sty m:val="p"/>
                        </m:rPr>
                        <a:rPr lang="en-US" sz="1700">
                          <a:latin typeface="Cambria Math" panose="02040503050406030204" pitchFamily="18" charset="0"/>
                        </a:rPr>
                        <m:t>EncoderAttention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e>
                      </m:d>
                    </m:oMath>
                  </m:oMathPara>
                </a14:m>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236" r="-355" b="-848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2194452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00" dirty="0"/>
                  <a:t>Likelihood </a:t>
                </a:r>
                <a:r>
                  <a:rPr lang="en-US" sz="2200" i="1" dirty="0"/>
                  <a:t>P</a:t>
                </a:r>
                <a:r>
                  <a:rPr lang="en-US" sz="2200" dirty="0"/>
                  <a:t>(</a:t>
                </a:r>
                <a:r>
                  <a:rPr lang="en-US" sz="2200" b="1" i="1" dirty="0" err="1"/>
                  <a:t>y</a:t>
                </a:r>
                <a:r>
                  <a:rPr lang="en-US" sz="2200" i="1" baseline="-25000" dirty="0" err="1"/>
                  <a:t>masked</a:t>
                </a:r>
                <a:r>
                  <a:rPr lang="en-US" sz="2200" dirty="0"/>
                  <a:t> | Θ,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 is simplified for easy explanation, thereby it is necessary to explain more how BERT defines and maximizes likelihood with support of masked language model. Given sequence </a:t>
                </a:r>
                <a:r>
                  <a:rPr lang="en-US" sz="2200" b="1" i="1" dirty="0"/>
                  <a:t>X</a:t>
                </a:r>
                <a:r>
                  <a:rPr lang="en-US" sz="2200" dirty="0"/>
                  <a:t> =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a:t>
                </a:r>
                <a:r>
                  <a:rPr lang="en-US" sz="2200" i="1" baseline="30000" dirty="0"/>
                  <a:t>T</a:t>
                </a:r>
                <a:r>
                  <a:rPr lang="en-US" sz="2200" dirty="0"/>
                  <a:t>, let </a:t>
                </a:r>
                <a:r>
                  <a:rPr lang="en-US" sz="2200" i="1" dirty="0"/>
                  <a:t>R</a:t>
                </a:r>
                <a:r>
                  <a:rPr lang="en-US" sz="2200" dirty="0"/>
                  <a:t> = {</a:t>
                </a:r>
                <a:r>
                  <a:rPr lang="en-US" sz="2200" i="1" dirty="0"/>
                  <a:t>r</a:t>
                </a:r>
                <a:r>
                  <a:rPr lang="en-US" sz="2200" baseline="-25000" dirty="0"/>
                  <a:t>1</a:t>
                </a:r>
                <a:r>
                  <a:rPr lang="en-US" sz="2200" dirty="0"/>
                  <a:t>, </a:t>
                </a:r>
                <a:r>
                  <a:rPr lang="en-US" sz="2200" i="1" dirty="0"/>
                  <a:t>r</a:t>
                </a:r>
                <a:r>
                  <a:rPr lang="en-US" sz="2200" baseline="-25000" dirty="0"/>
                  <a:t>2</a:t>
                </a:r>
                <a:r>
                  <a:rPr lang="en-US" sz="2200" dirty="0"/>
                  <a:t>,…, </a:t>
                </a:r>
                <a:r>
                  <a:rPr lang="en-US" sz="2200" i="1" dirty="0" err="1"/>
                  <a:t>r</a:t>
                </a:r>
                <a:r>
                  <a:rPr lang="en-US" sz="2200" i="1" baseline="-25000" dirty="0" err="1"/>
                  <a:t>k</a:t>
                </a:r>
                <a:r>
                  <a:rPr lang="en-US" sz="2200" dirty="0"/>
                  <a:t>} be the set of indices whose respective tokens are initially masked, for instance,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will be initially masked if </a:t>
                </a:r>
                <a:r>
                  <a:rPr lang="en-US" sz="2200" i="1" dirty="0" err="1"/>
                  <a:t>r</a:t>
                </a:r>
                <a:r>
                  <a:rPr lang="en-US" sz="2200" i="1" baseline="-25000" dirty="0" err="1"/>
                  <a:t>j</a:t>
                </a:r>
                <a:r>
                  <a:rPr lang="en-US" sz="2200" dirty="0"/>
                  <a:t> belongs to mask set </a:t>
                </a:r>
                <a:r>
                  <a:rPr lang="en-US" sz="2200" i="1" dirty="0"/>
                  <a:t>R</a:t>
                </a:r>
                <a:r>
                  <a:rPr lang="en-US" sz="2200" dirty="0"/>
                  <a:t>. Let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 the set of </a:t>
                </a:r>
                <a:r>
                  <a:rPr lang="en-US" sz="2200" i="1" dirty="0" err="1"/>
                  <a:t>r</a:t>
                </a:r>
                <a:r>
                  <a:rPr lang="en-US" sz="2200" i="1" baseline="-25000" dirty="0" err="1"/>
                  <a:t>j</a:t>
                </a:r>
                <a:r>
                  <a:rPr lang="en-US" sz="2200" dirty="0"/>
                  <a:t>–1 tokens which are unmasked later, for instance, the tokens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−1</m:t>
                        </m:r>
                      </m:sub>
                    </m:sSub>
                  </m:oMath>
                </a14:m>
                <a:r>
                  <a:rPr lang="en-US" sz="2200" dirty="0"/>
                  <a:t> which were initially masked before are now unmasked (known) at current iteration. Note, the set </a:t>
                </a:r>
                <a:r>
                  <a:rPr lang="en-US" sz="2200" i="1" dirty="0"/>
                  <a:t>R</a:t>
                </a:r>
                <a:r>
                  <a:rPr lang="en-US" sz="2200" dirty="0"/>
                  <a:t> is called mask set or mask pattern and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does not include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BERT randomizes </a:t>
                </a:r>
                <a:r>
                  <a:rPr lang="en-US" sz="2200" i="1" dirty="0"/>
                  <a:t>k</a:t>
                </a:r>
                <a:r>
                  <a:rPr lang="en-US" sz="2200" dirty="0"/>
                  <a:t> masked indices so as to establish mask set </a:t>
                </a:r>
                <a:r>
                  <a:rPr lang="en-US" sz="2200" i="1" dirty="0"/>
                  <a:t>R</a:t>
                </a:r>
                <a:r>
                  <a:rPr lang="en-US" sz="2200" dirty="0"/>
                  <a:t>. Let </a:t>
                </a:r>
                <a:r>
                  <a:rPr lang="en-US" sz="2200" i="1" dirty="0"/>
                  <a:t>S</a:t>
                </a:r>
                <a:r>
                  <a:rPr lang="en-US" sz="2200" dirty="0"/>
                  <a:t> be the set of indices whose tokens are always known, which is the complement of mask set </a:t>
                </a:r>
                <a:r>
                  <a:rPr lang="en-US" sz="2200" i="1" dirty="0"/>
                  <a:t>R</a:t>
                </a:r>
                <a:r>
                  <a:rPr lang="en-US" sz="2200" dirty="0"/>
                  <a:t> with regard to all indices so that union of </a:t>
                </a:r>
                <a:r>
                  <a:rPr lang="en-US" sz="2200" i="1" dirty="0"/>
                  <a:t>R</a:t>
                </a:r>
                <a:r>
                  <a:rPr lang="en-US" sz="2200" dirty="0"/>
                  <a:t> and </a:t>
                </a:r>
                <a:r>
                  <a:rPr lang="en-US" sz="2200" i="1" dirty="0"/>
                  <a:t>S</a:t>
                </a:r>
                <a:r>
                  <a:rPr lang="en-US" sz="2200" dirty="0"/>
                  <a:t> is {1, 2,…, </a:t>
                </a:r>
                <a:r>
                  <a:rPr lang="en-US" sz="2200" i="1" dirty="0"/>
                  <a:t>m</a:t>
                </a:r>
                <a:r>
                  <a:rPr lang="en-US" sz="2200" dirty="0"/>
                  <a:t>}. Thereby, let </a:t>
                </a:r>
                <a:r>
                  <a:rPr lang="en-US" sz="2200" b="1" i="1" dirty="0"/>
                  <a:t>S</a:t>
                </a:r>
                <a:r>
                  <a:rPr lang="en-US" sz="2200" dirty="0"/>
                  <a:t> be the set of tokens whose indices are in </a:t>
                </a:r>
                <a:r>
                  <a:rPr lang="en-US" sz="2200" i="1" dirty="0"/>
                  <a:t>S</a:t>
                </a:r>
                <a:r>
                  <a:rPr lang="en-US" sz="2200" dirty="0"/>
                  <a:t>. In other words, </a:t>
                </a:r>
                <a:r>
                  <a:rPr lang="en-US" sz="2200" b="1" i="1" dirty="0"/>
                  <a:t>S</a:t>
                </a:r>
                <a:r>
                  <a:rPr lang="en-US" sz="2200" dirty="0"/>
                  <a:t> contains tokens which are always known. BERT aims to maximize log-likelihood </a:t>
                </a:r>
                <a:r>
                  <a:rPr lang="en-US" sz="2200" i="1" dirty="0"/>
                  <a:t>L</a:t>
                </a:r>
                <a:r>
                  <a:rPr lang="en-US" sz="2200" dirty="0"/>
                  <a:t>(Θ | </a:t>
                </a:r>
                <a:r>
                  <a:rPr lang="en-US" sz="2200" b="1" i="1" dirty="0"/>
                  <a:t>X</a:t>
                </a:r>
                <a:r>
                  <a:rPr lang="en-US" sz="2200" dirty="0"/>
                  <a:t>) as follows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r>
                              <a:rPr lang="en-US" sz="2200" i="1">
                                <a:latin typeface="Cambria Math" panose="02040503050406030204" pitchFamily="18" charset="0"/>
                              </a:rPr>
                              <m:t>=</m:t>
                            </m:r>
                            <m:nary>
                              <m:naryPr>
                                <m:chr m:val="∑"/>
                                <m:limLoc m:val="undOvr"/>
                                <m:supHide m:val="on"/>
                                <m:ctrlPr>
                                  <a:rPr lang="en-US" sz="2200" i="1">
                                    <a:latin typeface="Cambria Math" panose="02040503050406030204" pitchFamily="18" charset="0"/>
                                  </a:rPr>
                                </m:ctrlPr>
                              </m:naryPr>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𝑅</m:t>
                                </m:r>
                              </m:sub>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r>
                                          <a:rPr lang="en-US" sz="2200" i="1">
                                            <a:latin typeface="Cambria Math" panose="02040503050406030204" pitchFamily="18" charset="0"/>
                                          </a:rPr>
                                          <m:t>,</m:t>
                                        </m:r>
                                        <m:r>
                                          <a:rPr lang="en-US" sz="2200" b="1" i="1">
                                            <a:latin typeface="Cambria Math" panose="02040503050406030204" pitchFamily="18" charset="0"/>
                                          </a:rPr>
                                          <m:t>𝑺</m:t>
                                        </m:r>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e>
                            </m:func>
                          </m:e>
                        </m:mr>
                      </m:m>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6661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7071360" cy="5176066"/>
          </a:xfrm>
        </p:spPr>
        <p:txBody>
          <a:bodyPr>
            <a:noAutofit/>
          </a:bodyPr>
          <a:lstStyle/>
          <a:p>
            <a:pPr marL="0" indent="0">
              <a:buNone/>
            </a:pPr>
            <a:r>
              <a:rPr lang="en-US" sz="2050" dirty="0"/>
              <a:t>Later on, BERT improves its pre-trained encoder in fine-tuning stage by re-training the encoder with annotated data, high-quality data, and domain-specific data so as to improve pre-trained parameters. By support of masked language model (</a:t>
            </a:r>
            <a:r>
              <a:rPr lang="en-US" sz="2050" dirty="0" err="1"/>
              <a:t>autoencoding</a:t>
            </a:r>
            <a:r>
              <a:rPr lang="en-US" sz="2050" dirty="0"/>
              <a:t> language model) for masking tokens, BERT can predict a token at any position in two directions given a list of other tokens while GPT only predicts a token at next position given previous tokens. The name “BERT”, which is abbreviation of “Bidirectional Encoder Representations from Transformers”, hints that BERT can generate tokens/words in bidirectional way at any positions. Therefore, GPT is appropriate to language generation and BERT is appropriate to language understanding (Han, et al., 2021, p. 231</a:t>
            </a:r>
            <a:r>
              <a:rPr lang="en-US" sz="2050" dirty="0" smtClean="0"/>
              <a:t>).</a:t>
            </a:r>
            <a:r>
              <a:rPr lang="en-US" sz="2050" dirty="0"/>
              <a:t> BERT also adds extra presentation layers in fine-tuning stage (Han, et al., 2021, p. 232). Following figure depicts prediction process of BERT.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474" y="2401915"/>
            <a:ext cx="4829326" cy="2201034"/>
          </a:xfrm>
          <a:prstGeom prst="rect">
            <a:avLst/>
          </a:prstGeom>
        </p:spPr>
      </p:pic>
      <p:sp>
        <p:nvSpPr>
          <p:cNvPr id="8" name="Rectangle 7"/>
          <p:cNvSpPr/>
          <p:nvPr/>
        </p:nvSpPr>
        <p:spPr>
          <a:xfrm>
            <a:off x="7503099" y="4664932"/>
            <a:ext cx="4396075" cy="407804"/>
          </a:xfrm>
          <a:prstGeom prst="rect">
            <a:avLst/>
          </a:prstGeom>
        </p:spPr>
        <p:txBody>
          <a:bodyPr wrap="none">
            <a:spAutoFit/>
          </a:bodyPr>
          <a:lstStyle/>
          <a:p>
            <a:r>
              <a:rPr lang="en-US" sz="2050" b="1" dirty="0">
                <a:latin typeface="Times New Roman" panose="02020603050405020304" pitchFamily="18" charset="0"/>
                <a:ea typeface="DengXian"/>
              </a:rPr>
              <a:t>Figure 4.2.</a:t>
            </a:r>
            <a:r>
              <a:rPr lang="en-US" sz="2050" dirty="0">
                <a:latin typeface="Times New Roman" panose="02020603050405020304" pitchFamily="18" charset="0"/>
                <a:ea typeface="DengXian"/>
              </a:rPr>
              <a:t> Prediction process of BERT</a:t>
            </a:r>
            <a:endParaRPr lang="en-US" sz="2050" dirty="0"/>
          </a:p>
        </p:txBody>
      </p:sp>
    </p:spTree>
    <p:extLst>
      <p:ext uri="{BB962C8B-B14F-4D97-AF65-F5344CB8AC3E}">
        <p14:creationId xmlns:p14="http://schemas.microsoft.com/office/powerpoint/2010/main" val="1657658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00" dirty="0"/>
              <a:t>Recall that given a transfer model, capturing knowledge in pre-training stage is known as source task and doing some specific task is known as target task (Han, et al., 2021, p. 227), thereby there is a question that how source task transfers knowledge to target task or how PTM makes connection between source task and knowledge task</a:t>
            </a:r>
            <a:r>
              <a:rPr lang="en-US" sz="1900" dirty="0" smtClean="0"/>
              <a:t>.</a:t>
            </a:r>
            <a:r>
              <a:rPr lang="en-US" sz="1900" dirty="0"/>
              <a:t> The answer is that there are two transferring approaches such as feature transferring and parameter transferring (Han, et al., 2021, p. 227). </a:t>
            </a:r>
            <a:r>
              <a:rPr lang="en-US" sz="1900" i="1" dirty="0"/>
              <a:t>Feature transferring</a:t>
            </a:r>
            <a:r>
              <a:rPr lang="en-US" sz="1900" dirty="0"/>
              <a:t> converts coarse data like unlabeled data into fine data like labeled data so that fine data considered as feature is fed to fine-tuning stage. </a:t>
            </a:r>
            <a:r>
              <a:rPr lang="en-US" sz="1900" i="1" dirty="0"/>
              <a:t>Parameter transferring</a:t>
            </a:r>
            <a:r>
              <a:rPr lang="en-US" sz="1900" dirty="0"/>
              <a:t> transfers parameters learned at pre-training stage to fine-tuning stage. If pre-training stage and fine-tuning stage share the same model architecture which is the same PTM architecture, parameter transferring will always occur in PTM. Both GPT and BERT apply parameter transferring because they will initialize or set up their models such as GPT decoder and BERT encoder by billions of parameters that were learned in pre-training stage with the same model architecture (model backbone) such as GPT decoder and BERT encoder before they perform fining-tuning task in fine-tuning stage. Self-supervised learning which trains unlabeled data is appropriate to pre-training stage because unlabeled data is much more popular than labeled data, thereby parameter transferring is often associated with self-supervised learning. Because transformer is suitable to self-supervised learning due to its self-attention mechanism, parameter transferring is suitable to PTMs like GPT and BERT. Moreover, if they apply transformer into annotating or creating task-specific data / fine data for improving their decoder and encoder in fine-tuning stage, they will apply feature transferring too. In general, within parameter transferring and same architecture, PTM itself is backbone for both pre-training stage and fine-tuning stage.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4135633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500" dirty="0"/>
              <a:t>Suppose pre-training stage and fine-tuning stage share the same PTM architecture like GPT and BERT, we focus on parameter transferring in fine-tuning stage now. There are two approaches for parameter transferring: 1) improving parameters which are network weights by specific tasks is called </a:t>
            </a:r>
            <a:r>
              <a:rPr lang="en-US" sz="2500" i="1" dirty="0"/>
              <a:t>task-specific improvement</a:t>
            </a:r>
            <a:r>
              <a:rPr lang="en-US" sz="2500" dirty="0"/>
              <a:t> and 2) improving parameters by learning feedbacks from environment is called </a:t>
            </a:r>
            <a:r>
              <a:rPr lang="en-US" sz="2500" i="1" dirty="0"/>
              <a:t>feedback improvement</a:t>
            </a:r>
            <a:r>
              <a:rPr lang="en-US" sz="2500" dirty="0"/>
              <a:t>. According to Gemini 2025, some popular techniques of task-specific improvement are text classification, name entity recognition (NER), question answering, machine translation, and text summarization. These techniques, which often belong to supervised learning, often add extra layers to transformer with attention that the extra layers are added to encoder, decoder, or both of them, which depends on PTM architecture like GPT or BERT. Task-specific improvement with the supervised learning techniques is called </a:t>
            </a:r>
            <a:r>
              <a:rPr lang="en-US" sz="2500" i="1" dirty="0"/>
              <a:t>supervised learning fine-tuning</a:t>
            </a:r>
            <a:r>
              <a:rPr lang="en-US" sz="2500" dirty="0"/>
              <a:t> and now it is necessary to browse these techniques.</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4284097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2300" dirty="0"/>
              <a:t>In </a:t>
            </a:r>
            <a:r>
              <a:rPr lang="en-US" sz="2300" i="1" dirty="0"/>
              <a:t>text classification </a:t>
            </a:r>
            <a:r>
              <a:rPr lang="en-US" sz="2300" dirty="0"/>
              <a:t>technique, an extra layer which is feedforward network (FFN) whose activation function is soft-max function is added to output of transformer. Given a text sequence which is classified into a class is fed to transformer as an input, and then the output of such text sequence via transformer goes through the classification layer so that the FFN predicts class of such text sequence. Of course, the class prediction or classification task is implemented by probability distribution represented by soft-max function, hereby which class has highest probability is predictive class. Following stochastic gradient descent (SGD) algorithm, cross-entropy within context of soft-max function (entropy loss) is minimized by comparing the predictive class and actual class so as to improve parametric weights propagative in backward direction. Training data with text classification is classified or labeled data. Note, the text sequence which is classified is begun with token “&lt;</a:t>
            </a:r>
            <a:r>
              <a:rPr lang="en-US" sz="2300" dirty="0" err="1"/>
              <a:t>cls</a:t>
            </a:r>
            <a:r>
              <a:rPr lang="en-US" sz="2300" dirty="0"/>
              <a:t>&gt;” as usual with note that the term “</a:t>
            </a:r>
            <a:r>
              <a:rPr lang="en-US" sz="2300" dirty="0" err="1"/>
              <a:t>cls</a:t>
            </a:r>
            <a:r>
              <a:rPr lang="en-US" sz="2300" dirty="0"/>
              <a:t>” implies abbreviation of “classification”. In general, the input of text classification technique is text sequence and the output of this technique is predictive class, whose method is entropy loss minimization associated with SGD with support of soft-max function instead of sigmoid function as usual.</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40214443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100" i="1" dirty="0"/>
              <a:t>Name entity recognition</a:t>
            </a:r>
            <a:r>
              <a:rPr lang="en-US" sz="2100" dirty="0"/>
              <a:t> (NER) is similar to text classification except that the output of NER is label in text form. According to Gemini about NER, sometimes another extra layer is added to the top of FFN so as to discover dependencies between adjacent labels for improving performance. </a:t>
            </a:r>
            <a:r>
              <a:rPr lang="en-US" sz="2100" i="1" dirty="0"/>
              <a:t>Question answering</a:t>
            </a:r>
            <a:r>
              <a:rPr lang="en-US" sz="2100" dirty="0"/>
              <a:t> technique tries to discover the answer of a given question, thus, the input of this technique includes a given question and a given contextual paragraph. Consequently, two extra FFN are added to the top (output layer) of transformer: 1) one is responsible for predicting the probability of a token which is the start of the answer in the given contextual paragraph and 2) one is responsible for predicting the probability of a token which is the end of the answer in the given contextual paragraph. Therefore, output of question answering technique is the start and the end of the answer in the given contextual paragraph. Activation functions of the two extra FFN should be soft-max functions because of probabilistic context, whose method is entropy loss minimization associated with SGD. </a:t>
            </a:r>
            <a:r>
              <a:rPr lang="en-US" sz="2100" i="1" dirty="0"/>
              <a:t>Machine translation</a:t>
            </a:r>
            <a:r>
              <a:rPr lang="en-US" sz="2100" dirty="0"/>
              <a:t> technique in fine-tuning stage is indeed normal task of traditional transformer having full of encoder and decoder as aforementioned, where the input which is text sequence in source language is fed into encoder and the output which is text sequence in target language is output of decoder indeed. When machine translation technique in fine-tuning stage is applied into GPT (BERT) having only decoder (encoder), an additional encoder (decoder) must be added so that multilingual corpus can be trained.</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66</a:t>
            </a:fld>
            <a:endParaRPr lang="en-US"/>
          </a:p>
        </p:txBody>
      </p:sp>
    </p:spTree>
    <p:extLst>
      <p:ext uri="{BB962C8B-B14F-4D97-AF65-F5344CB8AC3E}">
        <p14:creationId xmlns:p14="http://schemas.microsoft.com/office/powerpoint/2010/main" val="18783658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500" i="1" dirty="0"/>
              <a:t>Text summarization</a:t>
            </a:r>
            <a:r>
              <a:rPr lang="en-US" sz="2500" dirty="0"/>
              <a:t> technique tries to summarize a given text paragraph as a shorter text sequence, thus, the input and the output of this technique are a text paragraph and a text sequence, respectively. It is not necessary to add an extra FFN to the top (output layer) of transformer because the output layer of transformer will produce the summarized text sequence. However, for incomplete transformers like GPT or BERT which has only decoder or encoder, text summarization technique can implement complement encoder / decoder so that the input of text paragraph is fed to encoder and the output of summarized text sequence is output of decoder. In general, supervised learning fine-tuning requires training data to be more specific or more improved so that training data will not be coarse, for example, text classification technique and NER technique require annotated / labeled data. Moreover, backpropagation algorithm is often associated with SGD so as to improve parametric weights in backward direction with note that SGD is a popular optimization algorithm for maximizing likelihood function or minimizing loss function.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67</a:t>
            </a:fld>
            <a:endParaRPr lang="en-US"/>
          </a:p>
        </p:txBody>
      </p:sp>
    </p:spTree>
    <p:extLst>
      <p:ext uri="{BB962C8B-B14F-4D97-AF65-F5344CB8AC3E}">
        <p14:creationId xmlns:p14="http://schemas.microsoft.com/office/powerpoint/2010/main" val="1361849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1850" dirty="0"/>
              <a:t>Because </a:t>
            </a:r>
            <a:r>
              <a:rPr lang="en-US" sz="1850" i="1" dirty="0"/>
              <a:t>feedback improvement</a:t>
            </a:r>
            <a:r>
              <a:rPr lang="en-US" sz="1850" dirty="0"/>
              <a:t> is to learn feedbacks from environment, reinforcement learning is a popular technique of feedback improvement in fine-tuning stage. In practice, </a:t>
            </a:r>
            <a:r>
              <a:rPr lang="en-US" sz="1850" i="1" dirty="0"/>
              <a:t>reinforcement learning</a:t>
            </a:r>
            <a:r>
              <a:rPr lang="en-US" sz="1850" dirty="0"/>
              <a:t> (RL) goes after supervised learning fine-tuning when fine-tuning stage is trained two times, for example, recent versions of GPT apply proximal policy optimization (PPO) algorithms into strengthening parameters after parametric weights are improved by supervised learning fine-tuning (classification) with annotated data. Now we should browse reinforcement learning in fine-tuning stage. Different from task-specific improvement which focuses on improving parameters directly, RL aims to improve criteria that cannot be specified by annotated data. In other words, RL aims to align with preferences related to language, human, and human values. General in literature, RL includes two main partners such as environment and agent, in which whenever environment issues a feedback called </a:t>
            </a:r>
            <a:r>
              <a:rPr lang="en-US" sz="1850" i="1" dirty="0"/>
              <a:t>state</a:t>
            </a:r>
            <a:r>
              <a:rPr lang="en-US" sz="1850" dirty="0"/>
              <a:t>, agent will response a respective </a:t>
            </a:r>
            <a:r>
              <a:rPr lang="en-US" sz="1850" i="1" dirty="0"/>
              <a:t>action</a:t>
            </a:r>
            <a:r>
              <a:rPr lang="en-US" sz="1850" dirty="0"/>
              <a:t>, and then a so-called </a:t>
            </a:r>
            <a:r>
              <a:rPr lang="en-US" sz="1850" i="1" dirty="0"/>
              <a:t>reward function</a:t>
            </a:r>
            <a:r>
              <a:rPr lang="en-US" sz="1850" dirty="0"/>
              <a:t> will qualify agent’s action by benefit or penalty so that later actions are better, which means that later actions will response more exactly to environment’ states. The cycle “state → action → reward → state” is continuously iterative process that aims to improve agent’s parameters where agent represents a model with full of parameters and action represents output of such model. In context of fine-tuning stage with RL, agent is the core of the concerned PTM which is its transformer called </a:t>
            </a:r>
            <a:r>
              <a:rPr lang="en-US" sz="1850" i="1" dirty="0"/>
              <a:t>original transformer</a:t>
            </a:r>
            <a:r>
              <a:rPr lang="en-US" sz="1850" dirty="0"/>
              <a:t>, of course whereas reward function is coded as an associated transformer called </a:t>
            </a:r>
            <a:r>
              <a:rPr lang="en-US" sz="1850" i="1" dirty="0"/>
              <a:t>reward transformer</a:t>
            </a:r>
            <a:r>
              <a:rPr lang="en-US" sz="1850" dirty="0"/>
              <a:t> or </a:t>
            </a:r>
            <a:r>
              <a:rPr lang="en-US" sz="1850" i="1" dirty="0"/>
              <a:t>reward model</a:t>
            </a:r>
            <a:r>
              <a:rPr lang="en-US" sz="1850" dirty="0"/>
              <a:t>. Moreover, environment in RL fine-tuning stage can be human, another AI model, and specific task, which issues three kinds of feedback such as human feedback, AI model feedback, and task-specific optimization, which in turn issues three respective RL methods in fine-tuning stages according to Gemini 2025, such as reinforcement learning from human feedback (RLHF), reinforcement learning from AI feedback (RLAIF), and reinforcement learning for task-specific optimization (RLTSO).</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68</a:t>
            </a:fld>
            <a:endParaRPr lang="en-US"/>
          </a:p>
        </p:txBody>
      </p:sp>
    </p:spTree>
    <p:extLst>
      <p:ext uri="{BB962C8B-B14F-4D97-AF65-F5344CB8AC3E}">
        <p14:creationId xmlns:p14="http://schemas.microsoft.com/office/powerpoint/2010/main" val="38153209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2100" dirty="0"/>
              <a:t>Because RLHF is the most basic one, it is necessary to study it. According to Gemini 2025, RLHF aims to align PTM’s generated text to user’s preferences such as helpfulness, harmlessness, and truthfulness. Especially, a numeric scalar value called reward score or reward signal which indicates how well the generated text is aligned to users’ preferences is produced by a separated reward model which is often an extra transformer called reward model that is trained on human preference data. As a result, RL fine-tuning process includes three steps as follows: 1) human preference data is collected in which each record of such data includes a response text (output) generated by original transformer (target PTM) associated with a rating or annotation given by user on the response text with note that the input of original transformer is a prompt from dialogue interaction, 2) given a pair of prompt as input and response as output of original transformer, a separated reward transformer is trained on human preference data so that given a so-called </a:t>
            </a:r>
            <a:r>
              <a:rPr lang="en-US" sz="2100" i="1" dirty="0"/>
              <a:t>preference pair</a:t>
            </a:r>
            <a:r>
              <a:rPr lang="en-US" sz="2100" dirty="0"/>
              <a:t> of prompt as input and response as output of original transformer, such preference pair is fed to reward transformer as input of reward transformer, and then output of reward transformer is the reward score which indicates that how much the prompt and the response inside the preference pair are matched together, and 3) some RL algorithm like proximal policy optimization (PPO) is applied into fine-tuning stage by improving parameters of original transformer by association of original transformer and reward transformer via iterative reward process.</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69</a:t>
            </a:fld>
            <a:endParaRPr lang="en-US"/>
          </a:p>
        </p:txBody>
      </p:sp>
    </p:spTree>
    <p:extLst>
      <p:ext uri="{BB962C8B-B14F-4D97-AF65-F5344CB8AC3E}">
        <p14:creationId xmlns:p14="http://schemas.microsoft.com/office/powerpoint/2010/main" val="2757834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600" dirty="0"/>
                  <a:t>The </a:t>
                </a:r>
                <a:r>
                  <a:rPr lang="en-US" sz="2600" i="1" dirty="0" err="1"/>
                  <a:t>t</a:t>
                </a:r>
                <a:r>
                  <a:rPr lang="en-US" sz="2600" baseline="30000" dirty="0" err="1"/>
                  <a:t>th</a:t>
                </a:r>
                <a:r>
                  <a:rPr lang="en-US" sz="2600" dirty="0"/>
                  <a:t> element/word in sequence/sentence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is represented by the </a:t>
                </a:r>
                <a:r>
                  <a:rPr lang="en-US" sz="2600" i="1" dirty="0" err="1"/>
                  <a:t>t</a:t>
                </a:r>
                <a:r>
                  <a:rPr lang="en-US" sz="2600" baseline="30000" dirty="0" err="1"/>
                  <a:t>th</a:t>
                </a:r>
                <a:r>
                  <a:rPr lang="en-US" sz="2600" dirty="0"/>
                  <a:t> state (</a:t>
                </a:r>
                <a:r>
                  <a:rPr lang="en-US" sz="2600" b="1" i="1" dirty="0" err="1"/>
                  <a:t>x</a:t>
                </a:r>
                <a:r>
                  <a:rPr lang="en-US" sz="2600" i="1" baseline="-25000" dirty="0" err="1"/>
                  <a:t>t</a:t>
                </a:r>
                <a:r>
                  <a:rPr lang="en-US" sz="2600" dirty="0"/>
                  <a:t>, </a:t>
                </a:r>
                <a:r>
                  <a:rPr lang="en-US" sz="2600" b="1" i="1" dirty="0" err="1"/>
                  <a:t>h</a:t>
                </a:r>
                <a:r>
                  <a:rPr lang="en-US" sz="2600" i="1" baseline="-25000" dirty="0" err="1"/>
                  <a:t>t</a:t>
                </a:r>
                <a:r>
                  <a:rPr lang="en-US" sz="2600" dirty="0"/>
                  <a:t>, </a:t>
                </a:r>
                <a:r>
                  <a:rPr lang="en-US" sz="2600" b="1" i="1" dirty="0" err="1"/>
                  <a:t>o</a:t>
                </a:r>
                <a:r>
                  <a:rPr lang="en-US" sz="2600" i="1" baseline="-25000" dirty="0" err="1"/>
                  <a:t>t</a:t>
                </a:r>
                <a:r>
                  <a:rPr lang="en-US" sz="2600" dirty="0"/>
                  <a:t>) of RNN where </a:t>
                </a:r>
                <a:r>
                  <a:rPr lang="en-US" sz="2600" b="1" i="1" dirty="0" err="1"/>
                  <a:t>x</a:t>
                </a:r>
                <a:r>
                  <a:rPr lang="en-US" sz="2600" i="1" baseline="-25000" dirty="0" err="1"/>
                  <a:t>t</a:t>
                </a:r>
                <a:r>
                  <a:rPr lang="en-US" sz="2600" dirty="0"/>
                  <a:t> is the </a:t>
                </a:r>
                <a:r>
                  <a:rPr lang="en-US" sz="2600" i="1" dirty="0" err="1"/>
                  <a:t>t</a:t>
                </a:r>
                <a:r>
                  <a:rPr lang="en-US" sz="2600" baseline="30000" dirty="0" err="1"/>
                  <a:t>th</a:t>
                </a:r>
                <a:r>
                  <a:rPr lang="en-US" sz="2600" dirty="0"/>
                  <a:t> input word and </a:t>
                </a:r>
                <a:r>
                  <a:rPr lang="en-US" sz="2600" b="1" i="1" dirty="0" err="1"/>
                  <a:t>o</a:t>
                </a:r>
                <a:r>
                  <a:rPr lang="en-US" sz="2600" i="1" baseline="-25000" dirty="0" err="1"/>
                  <a:t>t</a:t>
                </a:r>
                <a:r>
                  <a:rPr lang="en-US" sz="2600" dirty="0"/>
                  <a:t> is the </a:t>
                </a:r>
                <a:r>
                  <a:rPr lang="en-US" sz="2600" i="1" dirty="0" err="1"/>
                  <a:t>t</a:t>
                </a:r>
                <a:r>
                  <a:rPr lang="en-US" sz="2600" baseline="30000" dirty="0" err="1"/>
                  <a:t>th</a:t>
                </a:r>
                <a:r>
                  <a:rPr lang="en-US" sz="2600" dirty="0"/>
                  <a:t> output word. If RNN models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then </a:t>
                </a:r>
                <a:r>
                  <a:rPr lang="en-US" sz="2600" i="1" dirty="0"/>
                  <a:t>T</a:t>
                </a:r>
                <a:r>
                  <a:rPr lang="en-US" sz="2600" dirty="0"/>
                  <a:t> = </a:t>
                </a:r>
                <a:r>
                  <a:rPr lang="en-US" sz="2600" i="1" dirty="0"/>
                  <a:t>m</a:t>
                </a:r>
                <a:r>
                  <a:rPr lang="en-US" sz="2600" dirty="0"/>
                  <a:t> and so, if RNN models </a:t>
                </a:r>
                <a:r>
                  <a:rPr lang="en-US" sz="2600" b="1" i="1" dirty="0"/>
                  <a:t>y</a:t>
                </a:r>
                <a:r>
                  <a:rPr lang="en-US" sz="2600" dirty="0"/>
                  <a:t> = (</a:t>
                </a:r>
                <a:r>
                  <a:rPr lang="en-US" sz="2600" b="1" i="1" dirty="0"/>
                  <a:t>y</a:t>
                </a:r>
                <a:r>
                  <a:rPr lang="en-US" sz="2600" baseline="-25000" dirty="0"/>
                  <a:t>1</a:t>
                </a:r>
                <a:r>
                  <a:rPr lang="en-US" sz="2600" dirty="0"/>
                  <a:t>, </a:t>
                </a:r>
                <a:r>
                  <a:rPr lang="en-US" sz="2600" b="1" i="1" dirty="0"/>
                  <a:t>y</a:t>
                </a:r>
                <a:r>
                  <a:rPr lang="en-US" sz="2600" baseline="-25000" dirty="0"/>
                  <a:t>2</a:t>
                </a:r>
                <a:r>
                  <a:rPr lang="en-US" sz="2600" dirty="0"/>
                  <a:t>,…, </a:t>
                </a:r>
                <a:r>
                  <a:rPr lang="en-US" sz="2600" b="1" i="1" dirty="0" err="1"/>
                  <a:t>y</a:t>
                </a:r>
                <a:r>
                  <a:rPr lang="en-US" sz="2600" i="1" baseline="-25000" dirty="0" err="1"/>
                  <a:t>n</a:t>
                </a:r>
                <a:r>
                  <a:rPr lang="en-US" sz="2600" dirty="0"/>
                  <a:t>)</a:t>
                </a:r>
                <a:r>
                  <a:rPr lang="en-US" sz="2600" i="1" baseline="30000" dirty="0"/>
                  <a:t>T</a:t>
                </a:r>
                <a:r>
                  <a:rPr lang="en-US" sz="2600" dirty="0"/>
                  <a:t>, then </a:t>
                </a:r>
                <a:r>
                  <a:rPr lang="en-US" sz="2600" i="1" dirty="0"/>
                  <a:t>T</a:t>
                </a:r>
                <a:r>
                  <a:rPr lang="en-US" sz="2600" dirty="0"/>
                  <a:t> = </a:t>
                </a:r>
                <a:r>
                  <a:rPr lang="en-US" sz="2600" i="1" dirty="0"/>
                  <a:t>n</a:t>
                </a:r>
                <a:r>
                  <a:rPr lang="en-US" sz="2600" dirty="0"/>
                  <a:t>. By a convention, word and sentence are mentioned as token and sequence, respectively. Moreover, </a:t>
                </a:r>
                <a:r>
                  <a:rPr lang="en-US" sz="2600" b="1" i="1" dirty="0"/>
                  <a:t>x</a:t>
                </a:r>
                <a:r>
                  <a:rPr lang="en-US" sz="2600" dirty="0"/>
                  <a:t> is called source sequence and </a:t>
                </a:r>
                <a:r>
                  <a:rPr lang="en-US" sz="2600" b="1" i="1" dirty="0"/>
                  <a:t>y</a:t>
                </a:r>
                <a:r>
                  <a:rPr lang="en-US" sz="2600" dirty="0"/>
                  <a:t> is called target sequence or generated sequence. Mathematical equation to update RNN is specified as follows (Wikipedia, Recurrent neural network, 2005):</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a:latin typeface="Cambria Math" panose="02040503050406030204" pitchFamily="18" charset="0"/>
                            </a:rPr>
                          </m:ctrlPr>
                        </m:mPr>
                        <m:mr>
                          <m:e>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m:rPr>
                                <m:aln/>
                              </m:rP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𝒉</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𝑼</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𝒉</m:t>
                                    </m:r>
                                  </m:sub>
                                </m:sSub>
                              </m:e>
                            </m:d>
                          </m:e>
                        </m:mr>
                        <m:mr>
                          <m:e>
                            <m:sSub>
                              <m:sSubPr>
                                <m:ctrlPr>
                                  <a:rPr lang="en-US" sz="2600" i="1">
                                    <a:latin typeface="Cambria Math" panose="02040503050406030204" pitchFamily="18" charset="0"/>
                                  </a:rPr>
                                </m:ctrlPr>
                              </m:sSubPr>
                              <m:e>
                                <m:r>
                                  <a:rPr lang="en-US" sz="2600" b="1" i="1">
                                    <a:latin typeface="Cambria Math" panose="02040503050406030204" pitchFamily="18" charset="0"/>
                                  </a:rPr>
                                  <m:t>𝒐</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𝒐</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𝒐</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𝒐</m:t>
                                    </m:r>
                                  </m:sub>
                                </m:sSub>
                              </m:e>
                            </m:d>
                          </m:e>
                        </m:mr>
                      </m:m>
                    </m:oMath>
                  </m:oMathPara>
                </a14:m>
                <a:endParaRPr lang="en-US" sz="2600" dirty="0"/>
              </a:p>
              <a:p>
                <a:pPr marL="0" indent="0">
                  <a:buNone/>
                </a:pPr>
                <a:r>
                  <a:rPr lang="en-US" sz="2600" dirty="0"/>
                  <a:t>Where </a:t>
                </a:r>
                <a:r>
                  <a:rPr lang="en-US" sz="2600" b="1" i="1" dirty="0" err="1"/>
                  <a:t>W</a:t>
                </a:r>
                <a:r>
                  <a:rPr lang="en-US" sz="2600" b="1" i="1" baseline="-25000" dirty="0" err="1"/>
                  <a:t>h</a:t>
                </a:r>
                <a:r>
                  <a:rPr lang="en-US" sz="2600" dirty="0"/>
                  <a:t>, </a:t>
                </a:r>
                <a:r>
                  <a:rPr lang="en-US" sz="2600" b="1" i="1" dirty="0"/>
                  <a:t>U</a:t>
                </a:r>
                <a:r>
                  <a:rPr lang="en-US" sz="2600" b="1" i="1" baseline="-25000" dirty="0"/>
                  <a:t>h</a:t>
                </a:r>
                <a:r>
                  <a:rPr lang="en-US" sz="2600" dirty="0"/>
                  <a:t>, and</a:t>
                </a:r>
                <a:r>
                  <a:rPr lang="en-US" sz="2600" b="1" i="1" dirty="0"/>
                  <a:t> W</a:t>
                </a:r>
                <a:r>
                  <a:rPr lang="en-US" sz="2600" b="1" i="1" baseline="-25000" dirty="0"/>
                  <a:t>o</a:t>
                </a:r>
                <a:r>
                  <a:rPr lang="en-US" sz="2600" dirty="0"/>
                  <a:t> are weight matrices of current hidden neuron </a:t>
                </a:r>
                <a:r>
                  <a:rPr lang="en-US" sz="2600" b="1" i="1" dirty="0" err="1"/>
                  <a:t>h</a:t>
                </a:r>
                <a:r>
                  <a:rPr lang="en-US" sz="2600" i="1" baseline="-25000" dirty="0" err="1"/>
                  <a:t>t</a:t>
                </a:r>
                <a:r>
                  <a:rPr lang="en-US" sz="2600" dirty="0"/>
                  <a:t>, previous hidden neuron </a:t>
                </a:r>
                <a:r>
                  <a:rPr lang="en-US" sz="2600" b="1" i="1" dirty="0" err="1"/>
                  <a:t>h</a:t>
                </a:r>
                <a:r>
                  <a:rPr lang="en-US" sz="2600" i="1" baseline="-25000" dirty="0" err="1"/>
                  <a:t>t</a:t>
                </a:r>
                <a:r>
                  <a:rPr lang="en-US" sz="2600" baseline="-25000" dirty="0"/>
                  <a:t>–1</a:t>
                </a:r>
                <a:r>
                  <a:rPr lang="en-US" sz="2600" dirty="0"/>
                  <a:t>, and current output neuron </a:t>
                </a:r>
                <a:r>
                  <a:rPr lang="en-US" sz="2600" b="1" i="1" dirty="0" err="1"/>
                  <a:t>o</a:t>
                </a:r>
                <a:r>
                  <a:rPr lang="en-US" sz="2600" i="1" baseline="-25000" dirty="0" err="1"/>
                  <a:t>t</a:t>
                </a:r>
                <a:r>
                  <a:rPr lang="en-US" sz="2600" dirty="0"/>
                  <a:t>, respectively whereas </a:t>
                </a:r>
                <a:r>
                  <a:rPr lang="en-US" sz="2600" b="1" i="1" dirty="0" err="1"/>
                  <a:t>b</a:t>
                </a:r>
                <a:r>
                  <a:rPr lang="en-US" sz="2600" b="1" i="1" baseline="-25000" dirty="0" err="1"/>
                  <a:t>h</a:t>
                </a:r>
                <a:r>
                  <a:rPr lang="en-US" sz="2600" dirty="0"/>
                  <a:t> and </a:t>
                </a:r>
                <a:r>
                  <a:rPr lang="en-US" sz="2600" b="1" i="1" dirty="0" err="1"/>
                  <a:t>b</a:t>
                </a:r>
                <a:r>
                  <a:rPr lang="en-US" sz="2600" b="1" i="1" baseline="-25000" dirty="0" err="1"/>
                  <a:t>o</a:t>
                </a:r>
                <a:r>
                  <a:rPr lang="en-US" sz="2600" dirty="0"/>
                  <a:t> are bias vectors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Moreover, </a:t>
                </a:r>
                <a:r>
                  <a:rPr lang="en-US" sz="2600" i="1" dirty="0" err="1"/>
                  <a:t>σ</a:t>
                </a:r>
                <a:r>
                  <a:rPr lang="en-US" sz="2600" b="1" i="1" baseline="-25000" dirty="0" err="1"/>
                  <a:t>h</a:t>
                </a:r>
                <a:r>
                  <a:rPr lang="en-US" sz="2600" dirty="0"/>
                  <a:t>(.) and </a:t>
                </a:r>
                <a:r>
                  <a:rPr lang="en-US" sz="2600" i="1" dirty="0" err="1"/>
                  <a:t>σ</a:t>
                </a:r>
                <a:r>
                  <a:rPr lang="en-US" sz="2600" b="1" i="1" baseline="-25000" dirty="0" err="1"/>
                  <a:t>o</a:t>
                </a:r>
                <a:r>
                  <a:rPr lang="en-US" sz="2600" dirty="0"/>
                  <a:t>(.) are activation functions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which are vector-by-vector functions.</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911" t="-1060" r="-911"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2269140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sz="2200" dirty="0"/>
              <a:t>Note, reward signal or reward score produced by reward transformer is also based on some purposive criteria while state and action now are represented by prompt and response, respectively whereas environment and agent are human and original transformer, respectively. Moreover, reward signal indicates that reward score acts as the signal that guides RL algorithm updates original transformer’s parameters to be better so that original transformer will produces responses that achieve higher reward score in future. The third step called RL fine-tuning step is the most important step of RL fine-tuning process includes four sub-steps as follows: 1) original transformer generates a response from a prompt, 2) reward transformer produces a reward score for a pair of such prompt and such response, 3) some RL algorithm like PPO maximizes expected reward from many reward scores in order to update original transformer’s parameters to be better and of course, the maximizing and updating process is followed by a iterative process of continuous adjusting a so-called policy so as to produce good reward score as high as possible with note that policy is the mapping from prompt (state) to response (action), and 4) reward signals or reward scores guide original transformer to generate better response text which is aligned much to human preferences with note that human preference or human feedback is represented by users’ rating and reward transformer is learned from human preference data.</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70</a:t>
            </a:fld>
            <a:endParaRPr lang="en-US"/>
          </a:p>
        </p:txBody>
      </p:sp>
    </p:spTree>
    <p:extLst>
      <p:ext uri="{BB962C8B-B14F-4D97-AF65-F5344CB8AC3E}">
        <p14:creationId xmlns:p14="http://schemas.microsoft.com/office/powerpoint/2010/main" val="23640473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800" dirty="0"/>
              <a:t>RLAIF is similar to RLHF except that human feedback is replaced by feedback from an AI model, which means that a </a:t>
            </a:r>
            <a:r>
              <a:rPr lang="en-US" sz="1800" i="1" dirty="0"/>
              <a:t>feedback AI model</a:t>
            </a:r>
            <a:r>
              <a:rPr lang="en-US" sz="1800" dirty="0"/>
              <a:t> plays the role of evaluator for original transformer. Human preference data is replaced by preference data in RLAIF, in which each preference pair inside preference data is consisted of response from original transformer and feedback as rating issued from feedback AI model. Moreover, reward transformer is replaced by feedback AI model in RLAIF. In other words, RLAIF reward model is represented by a feedback AI model and thus, reward score or reward score is produced by feedback AI model with preference pair as input. RL fine-tuning step in RLAIF is kept intact but please pay attention that feedback AI model plays now two roles: 1) it is evaluator for original transformer as human so that it issues feedbacks as preferences and 2) it is reward model that produces reward score for preference pair. Note, feedback AI model issues preferences (feedbacks) but it is also trained on preference data and it produces reward scores based on preference pair too. RLTSO is similar to RLAIF except that feedback is replaced by outcome of a specific task, which means that feedback AI model is replaced by specific task. Preference pair inside preference data is now consisted of response from original transformer and outcome from specific task. RL fine-tuning step in RLTSO is kept intact but please pay attention that the specific task plays now two roles: 1) it is evaluator for original transformer as human so that it issues outcomes as preferences and 2) the environment where the specific task performs plays the role of reward model that produces reward score for preference pair. Some popular specific tasks were mentioned in the section about task-specific improvement in fine-tuning stage, which can be text classification, name entity recognition (NER), question answering, machine translation, and text summarization. Besides, there are some other specific tasks such as teaching tool, generating programming code / mathematical code, solving problem tool, and improving step-by-step reasoning tool, according to Gemini 2025. Reward score of RLTSO is often metric which is automatically evaluated on outcome of a specific task, which often indicates correctness, relevance, and accuracy of outcome.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71</a:t>
            </a:fld>
            <a:endParaRPr lang="en-US"/>
          </a:p>
        </p:txBody>
      </p:sp>
    </p:spTree>
    <p:extLst>
      <p:ext uri="{BB962C8B-B14F-4D97-AF65-F5344CB8AC3E}">
        <p14:creationId xmlns:p14="http://schemas.microsoft.com/office/powerpoint/2010/main" val="3005376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81280" y="914399"/>
            <a:ext cx="12029440" cy="5176066"/>
          </a:xfrm>
        </p:spPr>
        <p:txBody>
          <a:bodyPr>
            <a:normAutofit/>
          </a:bodyPr>
          <a:lstStyle/>
          <a:p>
            <a:pPr marL="0" indent="0">
              <a:buNone/>
            </a:pPr>
            <a:r>
              <a:rPr lang="en-US" sz="2250" dirty="0"/>
              <a:t>Recall that the third step called RL fine-tuning step is the most important step of RL fine-tuning process and moreover, RL algorithm like PPO is the core of such third step and so, PPO developed by Schulman et al. at </a:t>
            </a:r>
            <a:r>
              <a:rPr lang="en-US" sz="2250" dirty="0" err="1"/>
              <a:t>OpenAI</a:t>
            </a:r>
            <a:r>
              <a:rPr lang="en-US" sz="2250"/>
              <a:t> in </a:t>
            </a:r>
            <a:r>
              <a:rPr lang="en-US" sz="2250" smtClean="0"/>
              <a:t>2017 is </a:t>
            </a:r>
            <a:r>
              <a:rPr lang="en-US" sz="2250" dirty="0"/>
              <a:t>described in detailed now according to guidance of Gemini (gemini.google.com). Exactly, the fourth sub-step of RL fine-tuning step is described in detailed. Recall that RL has two main approaches such as model-based approach and model-free approach where model-free approach has two main methods such as value-based method and policy-based method, according to Gemini 2025. Policy gradient method is the most popular policy-based method to which PPO belongs. Given </a:t>
            </a:r>
            <a:r>
              <a:rPr lang="en-US" sz="2250" i="1" dirty="0"/>
              <a:t>original transformer</a:t>
            </a:r>
            <a:r>
              <a:rPr lang="en-US" sz="2250" dirty="0"/>
              <a:t> known as target PTM is specified by </a:t>
            </a:r>
            <a:r>
              <a:rPr lang="en-US" sz="2250" i="1" dirty="0"/>
              <a:t>policy</a:t>
            </a:r>
            <a:r>
              <a:rPr lang="en-US" sz="2250" dirty="0"/>
              <a:t> </a:t>
            </a:r>
            <a:r>
              <a:rPr lang="en-US" sz="2250" i="1" dirty="0"/>
              <a:t>π</a:t>
            </a:r>
            <a:r>
              <a:rPr lang="en-US" sz="2250" baseline="-25000" dirty="0"/>
              <a:t>Φ</a:t>
            </a:r>
            <a:r>
              <a:rPr lang="en-US" sz="2250" dirty="0"/>
              <a:t>(</a:t>
            </a:r>
            <a:r>
              <a:rPr lang="en-US" sz="2250" i="1" dirty="0"/>
              <a:t>a</a:t>
            </a:r>
            <a:r>
              <a:rPr lang="en-US" sz="2250" dirty="0"/>
              <a:t> | </a:t>
            </a:r>
            <a:r>
              <a:rPr lang="en-US" sz="2250" i="1" dirty="0"/>
              <a:t>s</a:t>
            </a:r>
            <a:r>
              <a:rPr lang="en-US" sz="2250" dirty="0"/>
              <a:t>) which is probability of next token in generated text </a:t>
            </a:r>
            <a:r>
              <a:rPr lang="en-US" sz="2250" i="1" dirty="0"/>
              <a:t>a</a:t>
            </a:r>
            <a:r>
              <a:rPr lang="en-US" sz="2250" dirty="0"/>
              <a:t> given prompt </a:t>
            </a:r>
            <a:r>
              <a:rPr lang="en-US" sz="2250" i="1" dirty="0"/>
              <a:t>s</a:t>
            </a:r>
            <a:r>
              <a:rPr lang="en-US" sz="2250" dirty="0"/>
              <a:t> with note that </a:t>
            </a:r>
            <a:r>
              <a:rPr lang="en-US" sz="2250" i="1" dirty="0"/>
              <a:t>s</a:t>
            </a:r>
            <a:r>
              <a:rPr lang="en-US" sz="2250" dirty="0"/>
              <a:t> and </a:t>
            </a:r>
            <a:r>
              <a:rPr lang="en-US" sz="2250" i="1" dirty="0"/>
              <a:t>a</a:t>
            </a:r>
            <a:r>
              <a:rPr lang="en-US" sz="2250" dirty="0"/>
              <a:t> are input and output of original transformer, respectively when contexts of </a:t>
            </a:r>
            <a:r>
              <a:rPr lang="en-US" sz="2250" i="1" dirty="0"/>
              <a:t>s</a:t>
            </a:r>
            <a:r>
              <a:rPr lang="en-US" sz="2250" dirty="0"/>
              <a:t> and </a:t>
            </a:r>
            <a:r>
              <a:rPr lang="en-US" sz="2250" i="1" dirty="0"/>
              <a:t>a</a:t>
            </a:r>
            <a:r>
              <a:rPr lang="en-US" sz="2250" dirty="0"/>
              <a:t> are state of environment and action of agent in RL model. Indeed, policy </a:t>
            </a:r>
            <a:r>
              <a:rPr lang="en-US" sz="2250" i="1" dirty="0"/>
              <a:t>π</a:t>
            </a:r>
            <a:r>
              <a:rPr lang="en-US" sz="2250" baseline="-25000" dirty="0"/>
              <a:t>Θ</a:t>
            </a:r>
            <a:r>
              <a:rPr lang="en-US" sz="2250" dirty="0"/>
              <a:t>(</a:t>
            </a:r>
            <a:r>
              <a:rPr lang="en-US" sz="2250" i="1" dirty="0"/>
              <a:t>a</a:t>
            </a:r>
            <a:r>
              <a:rPr lang="en-US" sz="2250" dirty="0"/>
              <a:t> | </a:t>
            </a:r>
            <a:r>
              <a:rPr lang="en-US" sz="2250" i="1" dirty="0"/>
              <a:t>s</a:t>
            </a:r>
            <a:r>
              <a:rPr lang="en-US" sz="2250" dirty="0"/>
              <a:t>) is the probability of action </a:t>
            </a:r>
            <a:r>
              <a:rPr lang="en-US" sz="2250" i="1" dirty="0"/>
              <a:t>a</a:t>
            </a:r>
            <a:r>
              <a:rPr lang="en-US" sz="2250" dirty="0"/>
              <a:t> corresponding to given state </a:t>
            </a:r>
            <a:r>
              <a:rPr lang="en-US" sz="2250" i="1" dirty="0"/>
              <a:t>s</a:t>
            </a:r>
            <a:r>
              <a:rPr lang="en-US" sz="2250" dirty="0"/>
              <a:t> so that action </a:t>
            </a:r>
            <a:r>
              <a:rPr lang="en-US" sz="2250" i="1" dirty="0"/>
              <a:t>a</a:t>
            </a:r>
            <a:r>
              <a:rPr lang="en-US" sz="2250" dirty="0"/>
              <a:t> is optimized and so Θ is parametric weights of original transformer and </a:t>
            </a:r>
            <a:r>
              <a:rPr lang="en-US" sz="2250" i="1" dirty="0"/>
              <a:t>π</a:t>
            </a:r>
            <a:r>
              <a:rPr lang="en-US" sz="2250" baseline="-25000" dirty="0"/>
              <a:t>Θ</a:t>
            </a:r>
            <a:r>
              <a:rPr lang="en-US" sz="2250" dirty="0"/>
              <a:t>(</a:t>
            </a:r>
            <a:r>
              <a:rPr lang="en-US" sz="2250" i="1" dirty="0"/>
              <a:t>a</a:t>
            </a:r>
            <a:r>
              <a:rPr lang="en-US" sz="2250" dirty="0"/>
              <a:t> | </a:t>
            </a:r>
            <a:r>
              <a:rPr lang="en-US" sz="2250" i="1" dirty="0"/>
              <a:t>s</a:t>
            </a:r>
            <a:r>
              <a:rPr lang="en-US" sz="2250" dirty="0"/>
              <a:t>) itself, which is a feedforward network (FFN) associated with soft-max function, is added to the top of original transformer. As a convention Θ is called </a:t>
            </a:r>
            <a:r>
              <a:rPr lang="en-US" sz="2250" i="1" dirty="0"/>
              <a:t>policy parameter</a:t>
            </a:r>
            <a:r>
              <a:rPr lang="en-US" sz="2250" dirty="0"/>
              <a:t> or </a:t>
            </a:r>
            <a:r>
              <a:rPr lang="en-US" sz="2250" i="1" dirty="0"/>
              <a:t>original parameter</a:t>
            </a:r>
            <a:r>
              <a:rPr lang="en-US" sz="2250" dirty="0"/>
              <a: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72</a:t>
            </a:fld>
            <a:endParaRPr lang="en-US"/>
          </a:p>
        </p:txBody>
      </p:sp>
    </p:spTree>
    <p:extLst>
      <p:ext uri="{BB962C8B-B14F-4D97-AF65-F5344CB8AC3E}">
        <p14:creationId xmlns:p14="http://schemas.microsoft.com/office/powerpoint/2010/main" val="1009398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2100" dirty="0"/>
                  <a:t>Reward function </a:t>
                </a:r>
                <a:r>
                  <a:rPr lang="en-US" sz="2100" i="1" dirty="0"/>
                  <a:t>R</a:t>
                </a:r>
                <a:r>
                  <a:rPr lang="en-US" sz="2100" baseline="-25000" dirty="0"/>
                  <a:t>Ψ</a:t>
                </a:r>
                <a:r>
                  <a:rPr lang="en-US" sz="2100" dirty="0"/>
                  <a:t>(</a:t>
                </a:r>
                <a:r>
                  <a:rPr lang="en-US" sz="2100" i="1" dirty="0"/>
                  <a:t>s</a:t>
                </a:r>
                <a:r>
                  <a:rPr lang="en-US" sz="2100" dirty="0"/>
                  <a:t>, </a:t>
                </a:r>
                <a:r>
                  <a:rPr lang="en-US" sz="2100" i="1" dirty="0"/>
                  <a:t>a</a:t>
                </a:r>
                <a:r>
                  <a:rPr lang="en-US" sz="2100" dirty="0"/>
                  <a:t>) is represented by </a:t>
                </a:r>
                <a:r>
                  <a:rPr lang="en-US" sz="2100" i="1" dirty="0"/>
                  <a:t>reward transformer</a:t>
                </a:r>
                <a:r>
                  <a:rPr lang="en-US" sz="2100" dirty="0"/>
                  <a:t> where the preference pair (</a:t>
                </a:r>
                <a:r>
                  <a:rPr lang="en-US" sz="2100" i="1" dirty="0"/>
                  <a:t>s</a:t>
                </a:r>
                <a:r>
                  <a:rPr lang="en-US" sz="2100" dirty="0"/>
                  <a:t>, </a:t>
                </a:r>
                <a:r>
                  <a:rPr lang="en-US" sz="2100" i="1" dirty="0"/>
                  <a:t>a</a:t>
                </a:r>
                <a:r>
                  <a:rPr lang="en-US" sz="2100" dirty="0"/>
                  <a:t>) is input of reward transformer and </a:t>
                </a:r>
                <a:r>
                  <a:rPr lang="en-US" sz="2100" i="1" dirty="0"/>
                  <a:t>R</a:t>
                </a:r>
                <a:r>
                  <a:rPr lang="en-US" sz="2100" baseline="-25000" dirty="0"/>
                  <a:t>Ψ</a:t>
                </a:r>
                <a:r>
                  <a:rPr lang="en-US" sz="2100" dirty="0"/>
                  <a:t>(</a:t>
                </a:r>
                <a:r>
                  <a:rPr lang="en-US" sz="2100" i="1" dirty="0"/>
                  <a:t>s</a:t>
                </a:r>
                <a:r>
                  <a:rPr lang="en-US" sz="2100" dirty="0"/>
                  <a:t>, </a:t>
                </a:r>
                <a:r>
                  <a:rPr lang="en-US" sz="2100" i="1" dirty="0"/>
                  <a:t>a</a:t>
                </a:r>
                <a:r>
                  <a:rPr lang="en-US" sz="2100" dirty="0"/>
                  <a:t>) itself which is a real number indicating reward score or </a:t>
                </a:r>
                <a:r>
                  <a:rPr lang="en-US" sz="2100" i="1" dirty="0"/>
                  <a:t>immediate reward</a:t>
                </a:r>
                <a:r>
                  <a:rPr lang="en-US" sz="2100" dirty="0"/>
                  <a:t> is output of reward transformer. Note, Ψ is parametric weights of reward transformer which is trained on preference data and so Ψ is called </a:t>
                </a:r>
                <a:r>
                  <a:rPr lang="en-US" sz="2100" i="1" dirty="0"/>
                  <a:t>preference parameter</a:t>
                </a:r>
                <a:r>
                  <a:rPr lang="en-US" sz="2100" dirty="0"/>
                  <a:t> or reward parameter. Because PPO is iterative process in which states and actions go through many iterations, they are indexed by time point </a:t>
                </a:r>
                <a:r>
                  <a:rPr lang="en-US" sz="2100" i="1" dirty="0"/>
                  <a:t>t</a:t>
                </a:r>
                <a:r>
                  <a:rPr lang="en-US" sz="2100" dirty="0"/>
                  <a:t> as </a:t>
                </a:r>
                <a:r>
                  <a:rPr lang="en-US" sz="2100" i="1" dirty="0" err="1"/>
                  <a:t>s</a:t>
                </a:r>
                <a:r>
                  <a:rPr lang="en-US" sz="2100" i="1" baseline="-25000" dirty="0" err="1"/>
                  <a:t>t</a:t>
                </a:r>
                <a:r>
                  <a:rPr lang="en-US" sz="2100" dirty="0"/>
                  <a:t> and </a:t>
                </a:r>
                <a:r>
                  <a:rPr lang="en-US" sz="2100" i="1" dirty="0"/>
                  <a:t>a</a:t>
                </a:r>
                <a:r>
                  <a:rPr lang="en-US" sz="2100" i="1" baseline="-25000" dirty="0"/>
                  <a:t>t</a:t>
                </a:r>
                <a:r>
                  <a:rPr lang="en-US" sz="2100" dirty="0"/>
                  <a:t>. Therefore, we specified policy (original transformer) and reward function (reward transformer) with regard to time point </a:t>
                </a:r>
                <a:r>
                  <a:rPr lang="en-US" sz="2100" i="1" dirty="0"/>
                  <a:t>t</a:t>
                </a:r>
                <a:r>
                  <a:rPr lang="en-US" sz="2100" dirty="0"/>
                  <a:t>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100" i="1">
                              <a:latin typeface="Cambria Math" panose="02040503050406030204" pitchFamily="18" charset="0"/>
                            </a:rPr>
                          </m:ctrlPr>
                        </m:mPr>
                        <m:mr>
                          <m:e>
                            <m:sSub>
                              <m:sSubPr>
                                <m:ctrlPr>
                                  <a:rPr lang="en-US" sz="2100" i="1">
                                    <a:latin typeface="Cambria Math" panose="02040503050406030204" pitchFamily="18" charset="0"/>
                                  </a:rPr>
                                </m:ctrlPr>
                              </m:sSubPr>
                              <m:e>
                                <m:r>
                                  <a:rPr lang="en-US" sz="2100" i="1">
                                    <a:latin typeface="Cambria Math" panose="02040503050406030204" pitchFamily="18" charset="0"/>
                                  </a:rPr>
                                  <m:t>𝜋</m:t>
                                </m:r>
                              </m:e>
                              <m:sub>
                                <m:r>
                                  <m:rPr>
                                    <m:sty m:val="p"/>
                                  </m:rPr>
                                  <a:rPr lang="en-US" sz="2100">
                                    <a:latin typeface="Cambria Math" panose="02040503050406030204" pitchFamily="18" charset="0"/>
                                  </a:rPr>
                                  <m:t>Θ</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e>
                        </m:mr>
                        <m:m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d>
                          </m:e>
                        </m:mr>
                      </m:m>
                    </m:oMath>
                  </m:oMathPara>
                </a14:m>
                <a:endParaRPr lang="en-US" sz="2100" dirty="0"/>
              </a:p>
              <a:p>
                <a:pPr marL="0" indent="0">
                  <a:buNone/>
                </a:pPr>
                <a:r>
                  <a:rPr lang="en-US" sz="2100" dirty="0"/>
                  <a:t>The reward score or immediate reward over all actions is expected value of all </a:t>
                </a:r>
                <a:r>
                  <a:rPr lang="en-US" sz="2100" i="1" dirty="0"/>
                  <a:t>R</a:t>
                </a:r>
                <a:r>
                  <a:rPr lang="en-US" sz="2100" baseline="-25000" dirty="0"/>
                  <a:t>Ψ</a:t>
                </a:r>
                <a:r>
                  <a:rPr lang="en-US" sz="2100" dirty="0"/>
                  <a:t>(</a:t>
                </a:r>
                <a:r>
                  <a:rPr lang="en-US" sz="2100" i="1" dirty="0" err="1"/>
                  <a:t>s</a:t>
                </a:r>
                <a:r>
                  <a:rPr lang="en-US" sz="2100" i="1" baseline="-25000" dirty="0" err="1"/>
                  <a:t>t</a:t>
                </a:r>
                <a:r>
                  <a:rPr lang="en-US" sz="2100" dirty="0"/>
                  <a:t>, </a:t>
                </a:r>
                <a:r>
                  <a:rPr lang="en-US" sz="2100" i="1" dirty="0"/>
                  <a:t>a</a:t>
                </a:r>
                <a:r>
                  <a:rPr lang="en-US" sz="2100" i="1" baseline="-25000" dirty="0"/>
                  <a:t>t</a:t>
                </a:r>
                <a:r>
                  <a:rPr lang="en-US" sz="2100" dirty="0"/>
                  <a:t>) over all actions: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𝐸</m:t>
                          </m:r>
                        </m:e>
                        <m:sub>
                          <m:r>
                            <a:rPr lang="en-US" sz="2100" i="1">
                              <a:latin typeface="Cambria Math" panose="02040503050406030204" pitchFamily="18" charset="0"/>
                            </a:rPr>
                            <m:t>𝑎</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r>
                                <a:rPr lang="en-US" sz="2100" i="1">
                                  <a:latin typeface="Cambria Math" panose="02040503050406030204" pitchFamily="18" charset="0"/>
                                </a:rPr>
                                <m:t>𝑎</m:t>
                              </m:r>
                            </m:e>
                          </m:d>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𝐴</m:t>
                              </m:r>
                            </m:e>
                          </m:d>
                        </m:den>
                      </m:f>
                      <m:nary>
                        <m:naryPr>
                          <m:chr m:val="∑"/>
                          <m:limLoc m:val="undOvr"/>
                          <m:supHide m:val="on"/>
                          <m:ctrlPr>
                            <a:rPr lang="en-US" sz="2100" i="1">
                              <a:latin typeface="Cambria Math" panose="02040503050406030204" pitchFamily="18" charset="0"/>
                            </a:rPr>
                          </m:ctrlPr>
                        </m:naryPr>
                        <m:sub>
                          <m:r>
                            <a:rPr lang="en-US" sz="2100" i="1">
                              <a:latin typeface="Cambria Math" panose="02040503050406030204" pitchFamily="18" charset="0"/>
                            </a:rPr>
                            <m:t>𝑎</m:t>
                          </m:r>
                          <m:r>
                            <a:rPr lang="en-US" sz="2100" i="1">
                              <a:latin typeface="Cambria Math" panose="02040503050406030204" pitchFamily="18" charset="0"/>
                            </a:rPr>
                            <m:t>∈</m:t>
                          </m:r>
                          <m:r>
                            <a:rPr lang="en-US" sz="2100" i="1">
                              <a:latin typeface="Cambria Math" panose="02040503050406030204" pitchFamily="18" charset="0"/>
                            </a:rPr>
                            <m:t>𝐴</m:t>
                          </m:r>
                        </m:sub>
                        <m:sup/>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r>
                                <a:rPr lang="en-US" sz="2100" i="1">
                                  <a:latin typeface="Cambria Math" panose="02040503050406030204" pitchFamily="18" charset="0"/>
                                </a:rPr>
                                <m:t>𝑎</m:t>
                              </m:r>
                            </m:e>
                          </m:d>
                        </m:e>
                      </m:nary>
                    </m:oMath>
                  </m:oMathPara>
                </a14:m>
                <a:endParaRPr lang="en-US" sz="2100" dirty="0"/>
              </a:p>
              <a:p>
                <a:pPr marL="0" indent="0">
                  <a:buNone/>
                </a:pPr>
                <a:r>
                  <a:rPr lang="en-US" sz="2100" dirty="0"/>
                  <a:t>The expected value now known as immediate reward as usual is calculated in more practical way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𝐸</m:t>
                          </m:r>
                        </m:e>
                        <m:sub>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e>
                          </m:d>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𝐾</m:t>
                          </m:r>
                        </m:den>
                      </m:f>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𝑘</m:t>
                          </m:r>
                          <m:r>
                            <a:rPr lang="en-US" sz="2100" i="1">
                              <a:latin typeface="Cambria Math" panose="02040503050406030204" pitchFamily="18" charset="0"/>
                            </a:rPr>
                            <m:t>=1</m:t>
                          </m:r>
                        </m:sub>
                        <m:sup>
                          <m:r>
                            <a:rPr lang="en-US" sz="2100" i="1">
                              <a:latin typeface="Cambria Math" panose="02040503050406030204" pitchFamily="18" charset="0"/>
                            </a:rPr>
                            <m:t>𝐾</m:t>
                          </m:r>
                        </m:sup>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e>
                          </m:d>
                        </m:e>
                      </m:nary>
                    </m:oMath>
                  </m:oMathPara>
                </a14:m>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t="-707" r="-609" b="-141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73</a:t>
            </a:fld>
            <a:endParaRPr lang="en-US"/>
          </a:p>
        </p:txBody>
      </p:sp>
    </p:spTree>
    <p:extLst>
      <p:ext uri="{BB962C8B-B14F-4D97-AF65-F5344CB8AC3E}">
        <p14:creationId xmlns:p14="http://schemas.microsoft.com/office/powerpoint/2010/main" val="2665219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dirty="0"/>
                  <a:t>Where </a:t>
                </a:r>
                <a:r>
                  <a:rPr lang="en-US" i="1" dirty="0"/>
                  <a:t>K</a:t>
                </a:r>
                <a:r>
                  <a:rPr lang="en-US" dirty="0"/>
                  <a:t> is the number of all possible actions at current state </a:t>
                </a:r>
                <a:r>
                  <a:rPr lang="en-US" i="1" dirty="0" err="1"/>
                  <a:t>s</a:t>
                </a:r>
                <a:r>
                  <a:rPr lang="en-US" i="1" baseline="-25000" dirty="0" err="1"/>
                  <a:t>t</a:t>
                </a:r>
                <a:r>
                  <a:rPr lang="en-US" dirty="0" err="1"/>
                  <a:t>.</a:t>
                </a:r>
                <a:r>
                  <a:rPr lang="en-US" dirty="0"/>
                  <a:t> In context of transformer where training data is split into many epoch, suppose each epoch has </a:t>
                </a:r>
                <a:r>
                  <a:rPr lang="en-US" i="1" dirty="0"/>
                  <a:t>T</a:t>
                </a:r>
                <a:r>
                  <a:rPr lang="en-US" dirty="0"/>
                  <a:t> batches corresponding to </a:t>
                </a:r>
                <a:r>
                  <a:rPr lang="en-US" i="1" dirty="0"/>
                  <a:t>T</a:t>
                </a:r>
                <a:r>
                  <a:rPr lang="en-US" dirty="0"/>
                  <a:t> time points so that such there are </a:t>
                </a:r>
                <a:r>
                  <a:rPr lang="en-US" i="1" dirty="0"/>
                  <a:t>T</a:t>
                </a:r>
                <a:r>
                  <a:rPr lang="en-US" dirty="0"/>
                  <a:t> states </a:t>
                </a:r>
                <a:r>
                  <a:rPr lang="en-US" i="1" dirty="0" err="1"/>
                  <a:t>s</a:t>
                </a:r>
                <a:r>
                  <a:rPr lang="en-US" i="1" baseline="-25000" dirty="0" err="1"/>
                  <a:t>t</a:t>
                </a:r>
                <a:r>
                  <a:rPr lang="en-US" dirty="0"/>
                  <a:t> (s) in the epoch and suppose the </a:t>
                </a:r>
                <a:r>
                  <a:rPr lang="en-US" i="1" dirty="0" err="1"/>
                  <a:t>t</a:t>
                </a:r>
                <a:r>
                  <a:rPr lang="en-US" baseline="30000" dirty="0" err="1"/>
                  <a:t>th</a:t>
                </a:r>
                <a:r>
                  <a:rPr lang="en-US" dirty="0"/>
                  <a:t> batch has </a:t>
                </a:r>
                <a:r>
                  <a:rPr lang="en-US" i="1" dirty="0"/>
                  <a:t>K</a:t>
                </a:r>
                <a:r>
                  <a:rPr lang="en-US" dirty="0"/>
                  <a:t> paired records of state </a:t>
                </a:r>
                <a:r>
                  <a:rPr lang="en-US" i="1" dirty="0" err="1"/>
                  <a:t>s</a:t>
                </a:r>
                <a:r>
                  <a:rPr lang="en-US" i="1" baseline="-25000" dirty="0" err="1"/>
                  <a:t>k</a:t>
                </a:r>
                <a:r>
                  <a:rPr lang="en-US" dirty="0"/>
                  <a:t> and action </a:t>
                </a:r>
                <a:r>
                  <a:rPr lang="en-US" i="1" dirty="0" err="1"/>
                  <a:t>a</a:t>
                </a:r>
                <a:r>
                  <a:rPr lang="en-US" i="1" baseline="-25000" dirty="0" err="1"/>
                  <a:t>k</a:t>
                </a:r>
                <a:r>
                  <a:rPr lang="en-US" dirty="0"/>
                  <a:t>, then following equation is the most practical method to calculate the immediate reward </a:t>
                </a:r>
                <a:r>
                  <a:rPr lang="en-US" i="1" dirty="0"/>
                  <a:t>R</a:t>
                </a:r>
                <a:r>
                  <a:rPr lang="en-US" baseline="-25000" dirty="0"/>
                  <a:t>Ψ</a:t>
                </a:r>
                <a:r>
                  <a:rPr lang="en-US" dirty="0"/>
                  <a:t>(</a:t>
                </a:r>
                <a:r>
                  <a:rPr lang="en-US" i="1" dirty="0" err="1"/>
                  <a:t>s</a:t>
                </a:r>
                <a:r>
                  <a:rPr lang="en-US" i="1" baseline="-25000" dirty="0" err="1"/>
                  <a:t>t</a:t>
                </a:r>
                <a:r>
                  <a:rPr lang="en-US" dirty="0"/>
                  <a:t>) among </a:t>
                </a:r>
                <a:r>
                  <a:rPr lang="en-US" i="1" dirty="0"/>
                  <a:t>T</a:t>
                </a:r>
                <a:r>
                  <a:rPr lang="en-US" dirty="0"/>
                  <a:t> immediate rewards in the epoch: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𝐾</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e>
                          </m:d>
                        </m:e>
                      </m:nary>
                    </m:oMath>
                  </m:oMathPara>
                </a14:m>
                <a:endParaRPr lang="en-US" dirty="0"/>
              </a:p>
              <a:p>
                <a:pPr marL="0" indent="0">
                  <a:buNone/>
                </a:pPr>
                <a:r>
                  <a:rPr lang="en-US" dirty="0"/>
                  <a:t>When reward transformer is trained separately, it is possible to denote </a:t>
                </a:r>
                <a:r>
                  <a:rPr lang="en-US" i="1" dirty="0"/>
                  <a:t>r</a:t>
                </a:r>
                <a:r>
                  <a:rPr lang="en-US" i="1" baseline="-25000" dirty="0"/>
                  <a:t>t</a:t>
                </a:r>
                <a:r>
                  <a:rPr lang="en-US" baseline="-25000" dirty="0"/>
                  <a:t>+1</a:t>
                </a:r>
                <a:r>
                  <a:rPr lang="en-US" dirty="0"/>
                  <a:t> as immediate reward from state </a:t>
                </a:r>
                <a:r>
                  <a:rPr lang="en-US" i="1" dirty="0" err="1"/>
                  <a:t>s</a:t>
                </a:r>
                <a:r>
                  <a:rPr lang="en-US" i="1" baseline="-25000" dirty="0" err="1"/>
                  <a:t>t</a:t>
                </a:r>
                <a:r>
                  <a:rPr lang="en-US" dirty="0"/>
                  <a:t> to next state </a:t>
                </a:r>
                <a:r>
                  <a:rPr lang="en-US" i="1" dirty="0"/>
                  <a:t>s</a:t>
                </a:r>
                <a:r>
                  <a:rPr lang="en-US" i="1" baseline="-25000" dirty="0"/>
                  <a:t>t</a:t>
                </a:r>
                <a:r>
                  <a:rPr lang="en-US" baseline="-25000" dirty="0"/>
                  <a:t>+1</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19280" cy="5176066"/>
              </a:xfrm>
              <a:blipFill>
                <a:blip r:embed="rId2"/>
                <a:stretch>
                  <a:fillRect l="-1014" t="-1178" r="-101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74</a:t>
            </a:fld>
            <a:endParaRPr lang="en-US"/>
          </a:p>
        </p:txBody>
      </p:sp>
    </p:spTree>
    <p:extLst>
      <p:ext uri="{BB962C8B-B14F-4D97-AF65-F5344CB8AC3E}">
        <p14:creationId xmlns:p14="http://schemas.microsoft.com/office/powerpoint/2010/main" val="39818028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rmAutofit/>
              </a:bodyPr>
              <a:lstStyle/>
              <a:p>
                <a:pPr marL="0" indent="0">
                  <a:buNone/>
                </a:pPr>
                <a:r>
                  <a:rPr lang="en-US" sz="2400" dirty="0"/>
                  <a:t>Let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be the </a:t>
                </a:r>
                <a:r>
                  <a:rPr lang="en-US" sz="2400" i="1" dirty="0"/>
                  <a:t>value function</a:t>
                </a:r>
                <a:r>
                  <a:rPr lang="en-US" sz="2400" dirty="0"/>
                  <a:t> which is expectation (average value) of all future reward scores from current state </a:t>
                </a:r>
                <a:r>
                  <a:rPr lang="en-US" sz="2400" i="1" dirty="0" err="1"/>
                  <a:t>s</a:t>
                </a:r>
                <a:r>
                  <a:rPr lang="en-US" sz="2400" i="1" baseline="-25000" dirty="0" err="1"/>
                  <a:t>t</a:t>
                </a:r>
                <a:r>
                  <a:rPr lang="en-US" sz="2400" dirty="0"/>
                  <a:t> to infinity over all actions. Value function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is defined based on reward function but its parameter Φ is different from reward weights Ψ and moreover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has no mathematical formulation and so,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can be modeled as a FFN so that it is evaluated as output of such FFN and its input is current state </a:t>
                </a:r>
                <a:r>
                  <a:rPr lang="en-US" sz="2400" i="1" dirty="0" err="1"/>
                  <a:t>s</a:t>
                </a:r>
                <a:r>
                  <a:rPr lang="en-US" sz="2400" i="1" baseline="-25000" dirty="0" err="1"/>
                  <a:t>t</a:t>
                </a:r>
                <a:r>
                  <a:rPr lang="en-US" sz="2400" dirty="0" err="1"/>
                  <a:t>.</a:t>
                </a:r>
                <a:r>
                  <a:rPr lang="en-US" sz="2400" dirty="0"/>
                  <a:t> Therefore, it is essential to describe how to train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which is how to estimate parametric weights Φ. Indeed, Φ is learned by minimizing mean square error between value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and its target value where </a:t>
                </a:r>
                <a:r>
                  <a:rPr lang="en-US" sz="2400" i="1" dirty="0"/>
                  <a:t>target value</a:t>
                </a:r>
                <a:r>
                  <a:rPr lang="en-US" sz="2400" dirty="0"/>
                  <a:t> is the true value which is combination of immediate reward </a:t>
                </a:r>
                <a:r>
                  <a:rPr lang="en-US" sz="2400" i="1" dirty="0"/>
                  <a:t>r</a:t>
                </a:r>
                <a:r>
                  <a:rPr lang="en-US" sz="2400" i="1" baseline="-25000" dirty="0"/>
                  <a:t>t</a:t>
                </a:r>
                <a:r>
                  <a:rPr lang="en-US" sz="2400" baseline="-25000" dirty="0"/>
                  <a:t>+1</a:t>
                </a:r>
                <a:r>
                  <a:rPr lang="en-US" sz="2400" dirty="0"/>
                  <a:t> at current state and the estimated value of next state. Target value </a:t>
                </a:r>
                <a:r>
                  <a:rPr lang="en-US" sz="2400" i="1" dirty="0" err="1"/>
                  <a:t>R</a:t>
                </a:r>
                <a:r>
                  <a:rPr lang="en-US" sz="2400" i="1" baseline="-25000" dirty="0" err="1"/>
                  <a:t>t</a:t>
                </a:r>
                <a:r>
                  <a:rPr lang="en-US" sz="2400" baseline="30000" dirty="0"/>
                  <a:t>(1)</a:t>
                </a:r>
                <a:r>
                  <a:rPr lang="en-US" sz="2400" dirty="0"/>
                  <a:t> at state </a:t>
                </a:r>
                <a:r>
                  <a:rPr lang="en-US" sz="2400" i="1" dirty="0" err="1"/>
                  <a:t>s</a:t>
                </a:r>
                <a:r>
                  <a:rPr lang="en-US" sz="2400" i="1" baseline="-25000" dirty="0" err="1"/>
                  <a:t>t</a:t>
                </a:r>
                <a:r>
                  <a:rPr lang="en-US" sz="2400" dirty="0"/>
                  <a:t> over one next state is specified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𝑅</m:t>
                          </m:r>
                        </m:e>
                        <m:sub>
                          <m:r>
                            <a:rPr lang="en-US" sz="2400" i="1">
                              <a:latin typeface="Cambria Math" panose="02040503050406030204" pitchFamily="18" charset="0"/>
                            </a:rPr>
                            <m:t>𝑡</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𝛼</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Φ</m:t>
                              </m:r>
                            </m:e>
                            <m:sub>
                              <m:r>
                                <a:rPr lang="en-US" sz="2400" i="1">
                                  <a:latin typeface="Cambria Math" panose="02040503050406030204" pitchFamily="18" charset="0"/>
                                </a:rPr>
                                <m:t>𝑜𝑙𝑑</m:t>
                              </m:r>
                            </m:sub>
                          </m:sSub>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r>
                                <a:rPr lang="en-US" sz="2400" i="1">
                                  <a:latin typeface="Cambria Math" panose="02040503050406030204" pitchFamily="18" charset="0"/>
                                </a:rPr>
                                <m:t>+1</m:t>
                              </m:r>
                            </m:sub>
                          </m:sSub>
                        </m:e>
                      </m:d>
                    </m:oMath>
                  </m:oMathPara>
                </a14:m>
                <a:endParaRPr lang="en-US" sz="2400" dirty="0"/>
              </a:p>
              <a:p>
                <a:pPr marL="0" indent="0">
                  <a:buNone/>
                </a:pPr>
                <a:r>
                  <a:rPr lang="en-US" sz="2400" dirty="0"/>
                  <a:t>Where </a:t>
                </a:r>
                <a:r>
                  <a:rPr lang="en-US" sz="2400" i="1" dirty="0"/>
                  <a:t>α </a:t>
                </a:r>
                <a:r>
                  <a:rPr lang="en-US" sz="2400" dirty="0"/>
                  <a:t>is discount factor in interval (0, 1] implies how much the next reward contributes is valued (important) when compared to immediate reward </a:t>
                </a:r>
                <a:r>
                  <a:rPr lang="en-US" sz="2400" i="1" dirty="0"/>
                  <a:t>R</a:t>
                </a:r>
                <a:r>
                  <a:rPr lang="en-US" sz="2400" baseline="-25000" dirty="0"/>
                  <a:t>Ψ</a:t>
                </a:r>
                <a:r>
                  <a:rPr lang="en-US" sz="2400" dirty="0"/>
                  <a:t>(</a:t>
                </a:r>
                <a:r>
                  <a:rPr lang="en-US" sz="2400" i="1" dirty="0" err="1"/>
                  <a:t>s</a:t>
                </a:r>
                <a:r>
                  <a:rPr lang="en-US" sz="2400" i="1" baseline="-25000" dirty="0" err="1"/>
                  <a:t>t</a:t>
                </a:r>
                <a:r>
                  <a:rPr lang="en-US" sz="2400" dirty="0"/>
                  <a:t>). Please pay attention that </a:t>
                </a:r>
                <a:r>
                  <a:rPr lang="en-US" sz="2400" dirty="0" err="1"/>
                  <a:t>Φ</a:t>
                </a:r>
                <a:r>
                  <a:rPr lang="en-US" sz="2400" i="1" baseline="-25000" dirty="0" err="1"/>
                  <a:t>old</a:t>
                </a:r>
                <a:r>
                  <a:rPr lang="en-US" sz="2400" dirty="0"/>
                  <a:t>, which is known, is the old version of parameter Φ and so target value is always determined.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761" t="-942" r="-8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75</a:t>
            </a:fld>
            <a:endParaRPr lang="en-US"/>
          </a:p>
        </p:txBody>
      </p:sp>
    </p:spTree>
    <p:extLst>
      <p:ext uri="{BB962C8B-B14F-4D97-AF65-F5344CB8AC3E}">
        <p14:creationId xmlns:p14="http://schemas.microsoft.com/office/powerpoint/2010/main" val="38537741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000" dirty="0"/>
                  <a:t>Target value </a:t>
                </a:r>
                <a:r>
                  <a:rPr lang="en-US" sz="2000" i="1" dirty="0" err="1"/>
                  <a:t>R</a:t>
                </a:r>
                <a:r>
                  <a:rPr lang="en-US" sz="2000" i="1" baseline="-25000" dirty="0" err="1"/>
                  <a:t>t</a:t>
                </a:r>
                <a:r>
                  <a:rPr lang="en-US" sz="2000" baseline="30000" dirty="0"/>
                  <a:t>(</a:t>
                </a:r>
                <a:r>
                  <a:rPr lang="en-US" sz="2000" i="1" baseline="30000" dirty="0"/>
                  <a:t>n</a:t>
                </a:r>
                <a:r>
                  <a:rPr lang="en-US" sz="2000" baseline="30000" dirty="0"/>
                  <a:t>)</a:t>
                </a:r>
                <a:r>
                  <a:rPr lang="en-US" sz="2000" dirty="0"/>
                  <a:t> at state </a:t>
                </a:r>
                <a:r>
                  <a:rPr lang="en-US" sz="2000" i="1" dirty="0" err="1"/>
                  <a:t>s</a:t>
                </a:r>
                <a:r>
                  <a:rPr lang="en-US" sz="2000" i="1" baseline="-25000" dirty="0" err="1"/>
                  <a:t>t</a:t>
                </a:r>
                <a:r>
                  <a:rPr lang="en-US" sz="2000" dirty="0"/>
                  <a:t> over </a:t>
                </a:r>
                <a:r>
                  <a:rPr lang="en-US" sz="2000" i="1" dirty="0"/>
                  <a:t>n</a:t>
                </a:r>
                <a:r>
                  <a:rPr lang="en-US" sz="2000" dirty="0"/>
                  <a:t> next states, which is called the </a:t>
                </a:r>
                <a:r>
                  <a:rPr lang="en-US" sz="2000" i="1" dirty="0"/>
                  <a:t>n-step return</a:t>
                </a:r>
                <a:r>
                  <a:rPr lang="en-US" sz="2000" dirty="0"/>
                  <a:t>, is specified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𝛼</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𝑛</m:t>
                          </m:r>
                          <m:r>
                            <a:rPr lang="en-US" sz="2000" i="1">
                              <a:latin typeface="Cambria Math" panose="02040503050406030204" pitchFamily="18" charset="0"/>
                            </a:rPr>
                            <m:t>−1</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𝑛</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𝑛</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Φ</m:t>
                              </m:r>
                            </m:e>
                            <m:sub>
                              <m:r>
                                <a:rPr lang="en-US" sz="2000" i="1">
                                  <a:latin typeface="Cambria Math" panose="02040503050406030204" pitchFamily="18" charset="0"/>
                                </a:rPr>
                                <m:t>𝑜𝑙𝑑</m:t>
                              </m:r>
                            </m:sub>
                          </m:sSub>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𝑛</m:t>
                              </m:r>
                            </m:sub>
                          </m:sSub>
                        </m:e>
                      </m:d>
                    </m:oMath>
                  </m:oMathPara>
                </a14:m>
                <a:endParaRPr lang="en-US" sz="2000" dirty="0"/>
              </a:p>
              <a:p>
                <a:pPr marL="0" indent="0">
                  <a:buNone/>
                </a:pPr>
                <a:r>
                  <a:rPr lang="en-US" sz="2000" dirty="0"/>
                  <a:t>Mean square error between the </a:t>
                </a:r>
                <a:r>
                  <a:rPr lang="en-US" sz="2000" i="1" dirty="0"/>
                  <a:t>n</a:t>
                </a:r>
                <a:r>
                  <a:rPr lang="en-US" sz="2000" dirty="0"/>
                  <a:t>-step return and value function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which is function of Φ,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e>
                            <m:sup>
                              <m:r>
                                <a:rPr lang="en-US" sz="2000" i="1">
                                  <a:latin typeface="Cambria Math" panose="02040503050406030204" pitchFamily="18" charset="0"/>
                                </a:rPr>
                                <m:t>2</m:t>
                              </m:r>
                            </m:sup>
                          </m:sSup>
                        </m:e>
                      </m:d>
                      <m:r>
                        <a:rPr lang="en-US" sz="2000" i="1">
                          <a:latin typeface="Cambria Math" panose="02040503050406030204" pitchFamily="18" charset="0"/>
                        </a:rPr>
                        <m:t>=</m:t>
                      </m:r>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𝑡</m:t>
                          </m:r>
                        </m:sub>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e>
                            <m:sup>
                              <m:r>
                                <a:rPr lang="en-US" sz="2000" i="1">
                                  <a:latin typeface="Cambria Math" panose="02040503050406030204" pitchFamily="18" charset="0"/>
                                </a:rPr>
                                <m:t>2</m:t>
                              </m:r>
                            </m:sup>
                          </m:sSup>
                        </m:e>
                      </m:nary>
                    </m:oMath>
                  </m:oMathPara>
                </a14:m>
                <a:endParaRPr lang="en-US" sz="2000" dirty="0"/>
              </a:p>
              <a:p>
                <a:pPr marL="0" indent="0">
                  <a:buNone/>
                </a:pPr>
                <a:r>
                  <a:rPr lang="en-US" sz="2000" dirty="0"/>
                  <a:t>So that the estimate Φ</a:t>
                </a:r>
                <a:r>
                  <a:rPr lang="en-US" sz="2000" baseline="30000" dirty="0"/>
                  <a:t>*</a:t>
                </a:r>
                <a:r>
                  <a:rPr lang="en-US" sz="2000" dirty="0"/>
                  <a:t> is minimizer of MSE(Φ).</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a:rPr lang="en-US" sz="2000" i="1">
                              <a:latin typeface="Cambria Math" panose="02040503050406030204" pitchFamily="18" charset="0"/>
                            </a:rPr>
                            <m:t>∗</m:t>
                          </m:r>
                        </m:sup>
                      </m:sSup>
                      <m:r>
                        <a:rPr lang="en-US" sz="200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argmin</m:t>
                              </m:r>
                            </m:e>
                            <m:lim>
                              <m:r>
                                <m:rPr>
                                  <m:sty m:val="p"/>
                                </m:rPr>
                                <a:rPr lang="en-US" sz="2000">
                                  <a:latin typeface="Cambria Math" panose="02040503050406030204" pitchFamily="18" charset="0"/>
                                </a:rPr>
                                <m:t>Φ</m:t>
                              </m:r>
                            </m:lim>
                          </m:limLow>
                        </m:fName>
                        <m:e>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e>
                      </m:func>
                    </m:oMath>
                  </m:oMathPara>
                </a14:m>
                <a:endParaRPr lang="en-US" sz="2000" dirty="0"/>
              </a:p>
              <a:p>
                <a:pPr marL="0" indent="0">
                  <a:buNone/>
                </a:pPr>
                <a:r>
                  <a:rPr lang="en-US" sz="2000" dirty="0"/>
                  <a:t>This mean square error MSE(Φ) is a popular representation of value function loss. By applying stochastic gradient descent (SGD) algorithm, it is easy to estimate Φ over some steps as follows:</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Φ</m:t>
                      </m:r>
                      <m:r>
                        <a:rPr lang="en-US" sz="2000">
                          <a:latin typeface="Cambria Math" panose="02040503050406030204" pitchFamily="18" charset="0"/>
                        </a:rPr>
                        <m:t>=</m:t>
                      </m:r>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i="1">
                          <a:latin typeface="Cambria Math" panose="02040503050406030204" pitchFamily="18" charset="0"/>
                        </a:rPr>
                        <m:t>𝛾</m:t>
                      </m:r>
                      <m:r>
                        <a:rPr lang="en-US" sz="2000">
                          <a:latin typeface="Cambria Math" panose="02040503050406030204" pitchFamily="18" charset="0"/>
                        </a:rPr>
                        <m:t>𝛻</m:t>
                      </m:r>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r>
                        <a:rPr lang="en-US" sz="2000" i="1">
                          <a:latin typeface="Cambria Math" panose="02040503050406030204" pitchFamily="18" charset="0"/>
                        </a:rPr>
                        <m:t>=</m:t>
                      </m:r>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i="1">
                          <a:latin typeface="Cambria Math" panose="02040503050406030204" pitchFamily="18" charset="0"/>
                        </a:rPr>
                        <m:t>𝛾</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oMath>
                  </m:oMathPara>
                </a14:m>
                <a:endParaRPr lang="en-US" sz="2000" dirty="0"/>
              </a:p>
              <a:p>
                <a:pPr marL="0" indent="0">
                  <a:buNone/>
                </a:pPr>
                <a:r>
                  <a:rPr lang="en-US" sz="2000" dirty="0"/>
                  <a:t>Where </a:t>
                </a:r>
                <a:r>
                  <a:rPr lang="en-US" sz="2000" i="1" dirty="0"/>
                  <a:t>γ </a:t>
                </a:r>
                <a:r>
                  <a:rPr lang="en-US" sz="2000" dirty="0"/>
                  <a:t>is learning rate in interval (0, 1] and ∇MSE(Φ) is gradient of MSE(Φ) with regard to Φ. Please pay attention that when immediate reward </a:t>
                </a:r>
                <a:r>
                  <a:rPr lang="en-US" sz="2000" i="1" dirty="0"/>
                  <a:t>R</a:t>
                </a:r>
                <a:r>
                  <a:rPr lang="en-US" sz="2000" baseline="-25000" dirty="0"/>
                  <a:t>Ψ</a:t>
                </a:r>
                <a:r>
                  <a:rPr lang="en-US" sz="2000" dirty="0"/>
                  <a:t>(</a:t>
                </a:r>
                <a:r>
                  <a:rPr lang="en-US" sz="2000" i="1" dirty="0" err="1"/>
                  <a:t>s</a:t>
                </a:r>
                <a:r>
                  <a:rPr lang="en-US" sz="2000" i="1" baseline="-25000" dirty="0" err="1"/>
                  <a:t>t</a:t>
                </a:r>
                <a:r>
                  <a:rPr lang="en-US" sz="2000" dirty="0"/>
                  <a:t>) is expected reward at current state, value function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is future reward / </a:t>
                </a:r>
                <a:r>
                  <a:rPr lang="en-US" sz="2000" i="1" dirty="0"/>
                  <a:t>expected reward</a:t>
                </a:r>
                <a:r>
                  <a:rPr lang="en-US" sz="2000" dirty="0"/>
                  <a:t> at current state and so,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is also called future reward model / </a:t>
                </a:r>
                <a:r>
                  <a:rPr lang="en-US" sz="2000" i="1" dirty="0"/>
                  <a:t>expected reward model</a:t>
                </a:r>
                <a:r>
                  <a:rPr lang="en-US" sz="2000" dirty="0"/>
                  <a:t> and Φ is called future reward parameter / </a:t>
                </a:r>
                <a:r>
                  <a:rPr lang="en-US" sz="2000" i="1" dirty="0"/>
                  <a:t>expected reward parameter</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07" t="-589" r="-507" b="-518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76</a:t>
            </a:fld>
            <a:endParaRPr lang="en-US"/>
          </a:p>
        </p:txBody>
      </p:sp>
    </p:spTree>
    <p:extLst>
      <p:ext uri="{BB962C8B-B14F-4D97-AF65-F5344CB8AC3E}">
        <p14:creationId xmlns:p14="http://schemas.microsoft.com/office/powerpoint/2010/main" val="14420501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300" dirty="0"/>
                  <a:t>After value function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is determined, let </a:t>
                </a:r>
                <a:r>
                  <a:rPr lang="en-US" sz="2300" i="1" dirty="0" err="1"/>
                  <a:t>δ</a:t>
                </a:r>
                <a:r>
                  <a:rPr lang="en-US" sz="2300" i="1" baseline="-25000" dirty="0" err="1"/>
                  <a:t>t</a:t>
                </a:r>
                <a:r>
                  <a:rPr lang="en-US" sz="2300" dirty="0"/>
                  <a:t> be </a:t>
                </a:r>
                <a:r>
                  <a:rPr lang="en-US" sz="2300" i="1" dirty="0"/>
                  <a:t>temporal difference</a:t>
                </a:r>
                <a:r>
                  <a:rPr lang="en-US" sz="2300" dirty="0"/>
                  <a:t> (TD) error between value function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at current time point and value function </a:t>
                </a:r>
                <a:r>
                  <a:rPr lang="en-US" sz="2300" i="1" dirty="0"/>
                  <a:t>V</a:t>
                </a:r>
                <a:r>
                  <a:rPr lang="en-US" sz="2300" baseline="-25000" dirty="0"/>
                  <a:t>Φ</a:t>
                </a:r>
                <a:r>
                  <a:rPr lang="en-US" sz="2300" dirty="0"/>
                  <a:t>(</a:t>
                </a:r>
                <a:r>
                  <a:rPr lang="en-US" sz="2300" i="1" dirty="0"/>
                  <a:t>s</a:t>
                </a:r>
                <a:r>
                  <a:rPr lang="en-US" sz="2300" i="1" baseline="-25000" dirty="0"/>
                  <a:t>t</a:t>
                </a:r>
                <a:r>
                  <a:rPr lang="en-US" sz="2300" baseline="-25000" dirty="0"/>
                  <a:t>+1</a:t>
                </a:r>
                <a:r>
                  <a:rPr lang="en-US" sz="2300" dirty="0"/>
                  <a:t>) at next time point:</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𝑟</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r>
                        <a:rPr lang="en-US" sz="2300" i="1">
                          <a:latin typeface="Cambria Math" panose="02040503050406030204" pitchFamily="18" charset="0"/>
                        </a:rPr>
                        <m:t>𝛼</m:t>
                      </m:r>
                      <m:sSub>
                        <m:sSubPr>
                          <m:ctrlPr>
                            <a:rPr lang="en-US" sz="2300" i="1">
                              <a:latin typeface="Cambria Math" panose="02040503050406030204" pitchFamily="18" charset="0"/>
                            </a:rPr>
                          </m:ctrlPr>
                        </m:sSubPr>
                        <m:e>
                          <m:r>
                            <a:rPr lang="en-US" sz="2300" i="1">
                              <a:latin typeface="Cambria Math" panose="02040503050406030204" pitchFamily="18" charset="0"/>
                            </a:rPr>
                            <m:t>𝑉</m:t>
                          </m:r>
                        </m:e>
                        <m:sub>
                          <m:r>
                            <m:rPr>
                              <m:sty m:val="p"/>
                            </m:rPr>
                            <a:rPr lang="en-US" sz="2300">
                              <a:latin typeface="Cambria Math" panose="02040503050406030204" pitchFamily="18" charset="0"/>
                            </a:rPr>
                            <m:t>Φ</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𝑠</m:t>
                              </m:r>
                            </m:e>
                            <m:sub>
                              <m:r>
                                <a:rPr lang="en-US" sz="2300" i="1">
                                  <a:latin typeface="Cambria Math" panose="02040503050406030204" pitchFamily="18" charset="0"/>
                                </a:rPr>
                                <m:t>𝑡</m:t>
                              </m:r>
                              <m:r>
                                <a:rPr lang="en-US" sz="2300" i="1">
                                  <a:latin typeface="Cambria Math" panose="02040503050406030204" pitchFamily="18" charset="0"/>
                                </a:rPr>
                                <m:t>+1</m:t>
                              </m:r>
                            </m:sub>
                          </m:sSub>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𝑉</m:t>
                          </m:r>
                        </m:e>
                        <m:sub>
                          <m:r>
                            <m:rPr>
                              <m:sty m:val="p"/>
                            </m:rPr>
                            <a:rPr lang="en-US" sz="2300">
                              <a:latin typeface="Cambria Math" panose="02040503050406030204" pitchFamily="18" charset="0"/>
                            </a:rPr>
                            <m:t>Φ</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𝑠</m:t>
                              </m:r>
                            </m:e>
                            <m:sub>
                              <m:r>
                                <a:rPr lang="en-US" sz="2300" i="1">
                                  <a:latin typeface="Cambria Math" panose="02040503050406030204" pitchFamily="18" charset="0"/>
                                </a:rPr>
                                <m:t>𝑡</m:t>
                              </m:r>
                            </m:sub>
                          </m:sSub>
                        </m:e>
                      </m:d>
                    </m:oMath>
                  </m:oMathPara>
                </a14:m>
                <a:endParaRPr lang="en-US" sz="2300" dirty="0"/>
              </a:p>
              <a:p>
                <a:pPr marL="0" indent="0">
                  <a:buNone/>
                </a:pPr>
                <a:r>
                  <a:rPr lang="en-US" sz="2300" i="1" dirty="0"/>
                  <a:t>Advantage function</a:t>
                </a:r>
                <a:r>
                  <a:rPr lang="en-US" sz="2300" dirty="0"/>
                  <a:t> </a:t>
                </a:r>
                <a:r>
                  <a:rPr lang="en-US" sz="2300" i="1" dirty="0"/>
                  <a:t>A</a:t>
                </a:r>
                <a:r>
                  <a:rPr lang="en-US" sz="2300" i="1" baseline="-25000" dirty="0"/>
                  <a:t>t</a:t>
                </a:r>
                <a:r>
                  <a:rPr lang="en-US" sz="2300" dirty="0"/>
                  <a:t> qualifies how much better each action which is taken at current state </a:t>
                </a:r>
                <a:r>
                  <a:rPr lang="en-US" sz="2300" i="1" dirty="0" err="1"/>
                  <a:t>s</a:t>
                </a:r>
                <a:r>
                  <a:rPr lang="en-US" sz="2300" i="1" baseline="-25000" dirty="0" err="1"/>
                  <a:t>t</a:t>
                </a:r>
                <a:r>
                  <a:rPr lang="en-US" sz="2300" dirty="0"/>
                  <a:t> will produce good future reward aligned with the expected reward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Note, </a:t>
                </a:r>
                <a:r>
                  <a:rPr lang="en-US" sz="2300" i="1" dirty="0"/>
                  <a:t>A</a:t>
                </a:r>
                <a:r>
                  <a:rPr lang="en-US" sz="2300" i="1" baseline="-25000" dirty="0"/>
                  <a:t>t</a:t>
                </a:r>
                <a:r>
                  <a:rPr lang="en-US" sz="2300" dirty="0"/>
                  <a:t> can be considered as expected reward like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Parameter of advantage function </a:t>
                </a:r>
                <a:r>
                  <a:rPr lang="en-US" sz="2300" i="1" dirty="0"/>
                  <a:t>A</a:t>
                </a:r>
                <a:r>
                  <a:rPr lang="en-US" sz="2300" i="1" baseline="-25000" dirty="0"/>
                  <a:t>t</a:t>
                </a:r>
                <a:r>
                  <a:rPr lang="en-US" sz="2300" dirty="0"/>
                  <a:t> is Φ, which means that </a:t>
                </a:r>
                <a:r>
                  <a:rPr lang="en-US" sz="2300" i="1" dirty="0"/>
                  <a:t>A</a:t>
                </a:r>
                <a:r>
                  <a:rPr lang="en-US" sz="2300" i="1" baseline="-25000" dirty="0"/>
                  <a:t>t</a:t>
                </a:r>
                <a:r>
                  <a:rPr lang="en-US" sz="2300" dirty="0"/>
                  <a:t> is defined based on future reward model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Equation of </a:t>
                </a:r>
                <a:r>
                  <a:rPr lang="en-US" sz="2300" i="1" dirty="0"/>
                  <a:t>A</a:t>
                </a:r>
                <a:r>
                  <a:rPr lang="en-US" sz="2300" i="1" baseline="-25000" dirty="0"/>
                  <a:t>t</a:t>
                </a:r>
                <a:r>
                  <a:rPr lang="en-US" sz="2300" dirty="0"/>
                  <a:t> is defined based on TD error as follows:</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𝐴</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r>
                        <a:rPr lang="en-US" sz="2300" i="1">
                          <a:latin typeface="Cambria Math" panose="02040503050406030204" pitchFamily="18" charset="0"/>
                        </a:rPr>
                        <m:t>𝛼𝜆</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2</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+2</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𝑘</m:t>
                          </m:r>
                          <m:r>
                            <a:rPr lang="en-US" sz="2300" i="1">
                              <a:latin typeface="Cambria Math" panose="02040503050406030204" pitchFamily="18" charset="0"/>
                            </a:rPr>
                            <m:t>−1</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m:t>
                          </m:r>
                          <m:r>
                            <a:rPr lang="en-US" sz="2300" i="1">
                              <a:latin typeface="Cambria Math" panose="02040503050406030204" pitchFamily="18" charset="0"/>
                            </a:rPr>
                            <m:t>𝑘</m:t>
                          </m:r>
                          <m:r>
                            <a:rPr lang="en-US" sz="2300" i="1">
                              <a:latin typeface="Cambria Math" panose="02040503050406030204" pitchFamily="18" charset="0"/>
                            </a:rPr>
                            <m:t>−1</m:t>
                          </m:r>
                        </m:sub>
                      </m:sSub>
                      <m:r>
                        <a:rPr lang="en-US" sz="2300" i="1">
                          <a:latin typeface="Cambria Math" panose="02040503050406030204" pitchFamily="18" charset="0"/>
                        </a:rPr>
                        <m:t>+…</m:t>
                      </m:r>
                    </m:oMath>
                  </m:oMathPara>
                </a14:m>
                <a:endParaRPr lang="en-US" sz="2300" dirty="0"/>
              </a:p>
              <a:p>
                <a:pPr marL="0" indent="0">
                  <a:buNone/>
                </a:pPr>
                <a:r>
                  <a:rPr lang="en-US" sz="2300" dirty="0"/>
                  <a:t>Where</a:t>
                </a:r>
                <a:r>
                  <a:rPr lang="en-US" sz="2300" i="1" dirty="0"/>
                  <a:t> α </a:t>
                </a:r>
                <a:r>
                  <a:rPr lang="en-US" sz="2300" dirty="0"/>
                  <a:t>is discount factor and </a:t>
                </a:r>
                <a:r>
                  <a:rPr lang="en-US" sz="2300" i="1" dirty="0"/>
                  <a:t>λ</a:t>
                </a:r>
                <a:r>
                  <a:rPr lang="en-US" sz="2300" dirty="0"/>
                  <a:t> is the parameter that controls bias-variance trade-off of the advantage estimate. The length of the equation of </a:t>
                </a:r>
                <a:r>
                  <a:rPr lang="en-US" sz="2300" i="1" dirty="0"/>
                  <a:t>A</a:t>
                </a:r>
                <a:r>
                  <a:rPr lang="en-US" sz="2300" i="1" baseline="-25000" dirty="0"/>
                  <a:t>t</a:t>
                </a:r>
                <a:r>
                  <a:rPr lang="en-US" sz="2300" dirty="0"/>
                  <a:t> is arbitrary so that, the longer the length is, the more accurate the advantage function is. Please pay attention that advantage function </a:t>
                </a:r>
                <a:r>
                  <a:rPr lang="en-US" sz="2300" i="1" dirty="0"/>
                  <a:t>A</a:t>
                </a:r>
                <a:r>
                  <a:rPr lang="en-US" sz="2300" i="1" baseline="-25000" dirty="0"/>
                  <a:t>t</a:t>
                </a:r>
                <a:r>
                  <a:rPr lang="en-US" sz="2300" dirty="0"/>
                  <a:t> is the cornerstone of PPO because it will be used later to train original transformer (policy). In practice, </a:t>
                </a:r>
                <a:r>
                  <a:rPr lang="en-US" sz="2300" i="1" dirty="0"/>
                  <a:t>A</a:t>
                </a:r>
                <a:r>
                  <a:rPr lang="en-US" sz="2300" i="1" baseline="-25000" dirty="0"/>
                  <a:t>t</a:t>
                </a:r>
                <a:r>
                  <a:rPr lang="en-US" sz="2300" dirty="0"/>
                  <a:t> is approximated by its estimate over </a:t>
                </a:r>
                <a:r>
                  <a:rPr lang="en-US" sz="2300" i="1" dirty="0"/>
                  <a:t>n</a:t>
                </a:r>
                <a:r>
                  <a:rPr lang="en-US" sz="2300" dirty="0"/>
                  <a:t> times points as follows:</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𝐴</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r>
                        <a:rPr lang="en-US" sz="2300" i="1">
                          <a:latin typeface="Cambria Math" panose="02040503050406030204" pitchFamily="18" charset="0"/>
                        </a:rPr>
                        <m:t>𝛼𝜆</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2</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+2</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𝑛</m:t>
                          </m:r>
                          <m:r>
                            <a:rPr lang="en-US" sz="2300" i="1">
                              <a:latin typeface="Cambria Math" panose="02040503050406030204" pitchFamily="18" charset="0"/>
                            </a:rPr>
                            <m:t>−1</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m:t>
                          </m:r>
                          <m:r>
                            <a:rPr lang="en-US" sz="2300" i="1">
                              <a:latin typeface="Cambria Math" panose="02040503050406030204" pitchFamily="18" charset="0"/>
                            </a:rPr>
                            <m:t>𝑛</m:t>
                          </m:r>
                          <m:r>
                            <a:rPr lang="en-US" sz="2300" i="1">
                              <a:latin typeface="Cambria Math" panose="02040503050406030204" pitchFamily="18" charset="0"/>
                            </a:rPr>
                            <m:t>−1</m:t>
                          </m:r>
                        </m:sub>
                      </m:sSub>
                    </m:oMath>
                  </m:oMathPara>
                </a14:m>
                <a:endParaRPr lang="en-US" sz="2300" dirty="0"/>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59" t="-942" r="-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77</a:t>
            </a:fld>
            <a:endParaRPr lang="en-US"/>
          </a:p>
        </p:txBody>
      </p:sp>
    </p:spTree>
    <p:extLst>
      <p:ext uri="{BB962C8B-B14F-4D97-AF65-F5344CB8AC3E}">
        <p14:creationId xmlns:p14="http://schemas.microsoft.com/office/powerpoint/2010/main" val="18613071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a:t>Let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be the ratio of the probability of taking action under current policy </a:t>
                </a:r>
                <a:r>
                  <a:rPr lang="en-US" sz="1850" i="1" dirty="0"/>
                  <a:t>π</a:t>
                </a:r>
                <a:r>
                  <a:rPr lang="en-US" sz="1850" baseline="-25000" dirty="0"/>
                  <a:t>Θ</a:t>
                </a:r>
                <a:r>
                  <a:rPr lang="en-US" sz="1850" dirty="0"/>
                  <a:t>(</a:t>
                </a:r>
                <a:r>
                  <a:rPr lang="en-US" sz="1850" i="1" dirty="0"/>
                  <a:t>a</a:t>
                </a:r>
                <a:r>
                  <a:rPr lang="en-US" sz="1850" i="1" baseline="-25000" dirty="0"/>
                  <a:t>t</a:t>
                </a:r>
                <a:r>
                  <a:rPr lang="en-US" sz="1850" dirty="0"/>
                  <a:t> | </a:t>
                </a:r>
                <a:r>
                  <a:rPr lang="en-US" sz="1850" i="1" dirty="0" err="1"/>
                  <a:t>s</a:t>
                </a:r>
                <a:r>
                  <a:rPr lang="en-US" sz="1850" i="1" baseline="-25000" dirty="0" err="1"/>
                  <a:t>t</a:t>
                </a:r>
                <a:r>
                  <a:rPr lang="en-US" sz="1850" dirty="0"/>
                  <a:t>) to the probability of taking action under old policy </a:t>
                </a:r>
                <a14:m>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oMath>
                </a14:m>
                <a:r>
                  <a:rPr lang="en-US" sz="1850" dirty="0"/>
                  <a:t>. Of course,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indicates how much the policy is changed from old one to current one, which is called </a:t>
                </a:r>
                <a:r>
                  <a:rPr lang="en-US" sz="1850" i="1" dirty="0"/>
                  <a:t>probability ratio</a:t>
                </a:r>
                <a:r>
                  <a:rPr lang="en-US" sz="1850" dirty="0"/>
                  <a:t>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d>
                      <m:r>
                        <a:rPr lang="en-US" sz="1850" i="1">
                          <a:latin typeface="Cambria Math" panose="02040503050406030204" pitchFamily="18" charset="0"/>
                        </a:rPr>
                        <m:t>=</m:t>
                      </m:r>
                      <m:f>
                        <m:fPr>
                          <m:ctrlPr>
                            <a:rPr lang="en-US" sz="1850" i="1">
                              <a:latin typeface="Cambria Math" panose="02040503050406030204" pitchFamily="18" charset="0"/>
                            </a:rPr>
                          </m:ctrlPr>
                        </m:fPr>
                        <m:num>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num>
                        <m:den>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den>
                      </m:f>
                    </m:oMath>
                  </m:oMathPara>
                </a14:m>
                <a:endParaRPr lang="en-US" sz="1850" dirty="0"/>
              </a:p>
              <a:p>
                <a:pPr marL="0" indent="0">
                  <a:buNone/>
                </a:pPr>
                <a:r>
                  <a:rPr lang="en-US" sz="1850" dirty="0"/>
                  <a:t>Where </a:t>
                </a:r>
                <a:r>
                  <a:rPr lang="en-US" sz="1850" dirty="0" err="1"/>
                  <a:t>Φ</a:t>
                </a:r>
                <a:r>
                  <a:rPr lang="en-US" sz="1850" i="1" baseline="-25000" dirty="0" err="1"/>
                  <a:t>old</a:t>
                </a:r>
                <a:r>
                  <a:rPr lang="en-US" sz="1850" dirty="0"/>
                  <a:t>, which is known, is the old version of parameter Φ of original transformer with note that original transformer itself is policy </a:t>
                </a:r>
                <a:r>
                  <a:rPr lang="en-US" sz="1850" i="1" dirty="0"/>
                  <a:t>π</a:t>
                </a:r>
                <a:r>
                  <a:rPr lang="en-US" sz="1850" baseline="-25000" dirty="0"/>
                  <a:t>Θ</a:t>
                </a:r>
                <a:r>
                  <a:rPr lang="en-US" sz="1850" dirty="0"/>
                  <a:t>(</a:t>
                </a:r>
                <a:r>
                  <a:rPr lang="en-US" sz="1850" i="1" dirty="0"/>
                  <a:t>a</a:t>
                </a:r>
                <a:r>
                  <a:rPr lang="en-US" sz="1850" i="1" baseline="-25000" dirty="0"/>
                  <a:t>t</a:t>
                </a:r>
                <a:r>
                  <a:rPr lang="en-US" sz="1850" dirty="0"/>
                  <a:t> | </a:t>
                </a:r>
                <a:r>
                  <a:rPr lang="en-US" sz="1850" i="1" dirty="0" err="1"/>
                  <a:t>s</a:t>
                </a:r>
                <a:r>
                  <a:rPr lang="en-US" sz="1850" i="1" baseline="-25000" dirty="0" err="1"/>
                  <a:t>t</a:t>
                </a:r>
                <a:r>
                  <a:rPr lang="en-US" sz="1850" dirty="0"/>
                  <a:t>). In practice,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is taken as an expected value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over all actions </a:t>
                </a:r>
                <a:r>
                  <a:rPr lang="en-US" sz="1850" i="1" dirty="0" err="1"/>
                  <a:t>a</a:t>
                </a:r>
                <a:r>
                  <a:rPr lang="en-US" sz="1850" i="1" baseline="-25000" dirty="0" err="1"/>
                  <a:t>k</a:t>
                </a:r>
                <a:r>
                  <a:rPr lang="en-US" sz="1850" dirty="0"/>
                  <a:t> as follows:</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𝐸</m:t>
                          </m:r>
                        </m:e>
                        <m:sub>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d>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1</m:t>
                          </m:r>
                        </m:num>
                        <m:den>
                          <m:r>
                            <a:rPr lang="en-US" sz="1850" i="1">
                              <a:latin typeface="Cambria Math" panose="02040503050406030204" pitchFamily="18" charset="0"/>
                            </a:rPr>
                            <m:t>𝐾</m:t>
                          </m:r>
                        </m:den>
                      </m:f>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𝑘</m:t>
                          </m:r>
                          <m:r>
                            <a:rPr lang="en-US" sz="1850" i="1">
                              <a:latin typeface="Cambria Math" panose="02040503050406030204" pitchFamily="18" charset="0"/>
                            </a:rPr>
                            <m:t>=1</m:t>
                          </m:r>
                        </m:sub>
                        <m:sup>
                          <m:r>
                            <a:rPr lang="en-US" sz="1850" i="1">
                              <a:latin typeface="Cambria Math" panose="02040503050406030204" pitchFamily="18" charset="0"/>
                            </a:rPr>
                            <m:t>𝐾</m:t>
                          </m:r>
                        </m:sup>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nary>
                    </m:oMath>
                  </m:oMathPara>
                </a14:m>
                <a:endParaRPr lang="en-US" sz="1850" dirty="0" smtClean="0"/>
              </a:p>
              <a:p>
                <a:pPr marL="0" indent="0">
                  <a:buNone/>
                </a:pPr>
                <a:r>
                  <a:rPr lang="en-US" sz="1850" dirty="0"/>
                  <a:t>Where </a:t>
                </a:r>
                <a:r>
                  <a:rPr lang="en-US" sz="1850" i="1" dirty="0"/>
                  <a:t>K</a:t>
                </a:r>
                <a:r>
                  <a:rPr lang="en-US" sz="1850" dirty="0"/>
                  <a:t> is the number of all possible actions at current state </a:t>
                </a:r>
                <a:r>
                  <a:rPr lang="en-US" sz="1850" i="1" dirty="0" err="1"/>
                  <a:t>s</a:t>
                </a:r>
                <a:r>
                  <a:rPr lang="en-US" sz="1850" i="1" baseline="-25000" dirty="0" err="1"/>
                  <a:t>t</a:t>
                </a:r>
                <a:r>
                  <a:rPr lang="en-US" sz="1850" dirty="0" err="1"/>
                  <a:t>.</a:t>
                </a:r>
                <a:r>
                  <a:rPr lang="en-US" sz="1850" dirty="0"/>
                  <a:t> For easy computation, the expected probability ratio</a:t>
                </a:r>
                <a:r>
                  <a:rPr lang="en-US" sz="1850" i="1" dirty="0"/>
                  <a:t>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is known as probability ratio as usual. In context of transformer where training data is split into many epoch, suppose each epoch has </a:t>
                </a:r>
                <a:r>
                  <a:rPr lang="en-US" sz="1850" i="1" dirty="0"/>
                  <a:t>T</a:t>
                </a:r>
                <a:r>
                  <a:rPr lang="en-US" sz="1850" dirty="0"/>
                  <a:t> batches corresponding to </a:t>
                </a:r>
                <a:r>
                  <a:rPr lang="en-US" sz="1850" i="1" dirty="0"/>
                  <a:t>T</a:t>
                </a:r>
                <a:r>
                  <a:rPr lang="en-US" sz="1850" dirty="0"/>
                  <a:t> time points so that such there are </a:t>
                </a:r>
                <a:r>
                  <a:rPr lang="en-US" sz="1850" i="1" dirty="0"/>
                  <a:t>T</a:t>
                </a:r>
                <a:r>
                  <a:rPr lang="en-US" sz="1850" dirty="0"/>
                  <a:t> states </a:t>
                </a:r>
                <a:r>
                  <a:rPr lang="en-US" sz="1850" i="1" dirty="0" err="1"/>
                  <a:t>s</a:t>
                </a:r>
                <a:r>
                  <a:rPr lang="en-US" sz="1850" i="1" baseline="-25000" dirty="0" err="1"/>
                  <a:t>t</a:t>
                </a:r>
                <a:r>
                  <a:rPr lang="en-US" sz="1850" dirty="0"/>
                  <a:t> (s) in the epoch and suppose the </a:t>
                </a:r>
                <a:r>
                  <a:rPr lang="en-US" sz="1850" i="1" dirty="0" err="1"/>
                  <a:t>t</a:t>
                </a:r>
                <a:r>
                  <a:rPr lang="en-US" sz="1850" baseline="30000" dirty="0" err="1"/>
                  <a:t>th</a:t>
                </a:r>
                <a:r>
                  <a:rPr lang="en-US" sz="1850" dirty="0"/>
                  <a:t> batch has </a:t>
                </a:r>
                <a:r>
                  <a:rPr lang="en-US" sz="1850" i="1" dirty="0"/>
                  <a:t>K</a:t>
                </a:r>
                <a:r>
                  <a:rPr lang="en-US" sz="1850" dirty="0"/>
                  <a:t> paired records of state </a:t>
                </a:r>
                <a:r>
                  <a:rPr lang="en-US" sz="1850" i="1" dirty="0" err="1"/>
                  <a:t>s</a:t>
                </a:r>
                <a:r>
                  <a:rPr lang="en-US" sz="1850" i="1" baseline="-25000" dirty="0" err="1"/>
                  <a:t>k</a:t>
                </a:r>
                <a:r>
                  <a:rPr lang="en-US" sz="1850" dirty="0"/>
                  <a:t> and action </a:t>
                </a:r>
                <a:r>
                  <a:rPr lang="en-US" sz="1850" i="1" dirty="0" err="1"/>
                  <a:t>a</a:t>
                </a:r>
                <a:r>
                  <a:rPr lang="en-US" sz="1850" i="1" baseline="-25000" dirty="0" err="1"/>
                  <a:t>k</a:t>
                </a:r>
                <a:r>
                  <a:rPr lang="en-US" sz="1850" dirty="0"/>
                  <a:t>, then following equation is the most practical method to calculate the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among </a:t>
                </a:r>
                <a:r>
                  <a:rPr lang="en-US" sz="1850" i="1" dirty="0"/>
                  <a:t>T</a:t>
                </a:r>
                <a:r>
                  <a:rPr lang="en-US" sz="1850" dirty="0"/>
                  <a:t> probability ratios in the epoch:</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1</m:t>
                          </m:r>
                        </m:num>
                        <m:den>
                          <m:r>
                            <a:rPr lang="en-US" sz="1850" i="1">
                              <a:latin typeface="Cambria Math" panose="02040503050406030204" pitchFamily="18" charset="0"/>
                            </a:rPr>
                            <m:t>𝐾</m:t>
                          </m:r>
                        </m:den>
                      </m:f>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𝑘</m:t>
                          </m:r>
                          <m:r>
                            <a:rPr lang="en-US" sz="1850" i="1">
                              <a:latin typeface="Cambria Math" panose="02040503050406030204" pitchFamily="18" charset="0"/>
                            </a:rPr>
                            <m:t>=1</m:t>
                          </m:r>
                        </m:sub>
                        <m:sup>
                          <m:r>
                            <a:rPr lang="en-US" sz="1850" i="1">
                              <a:latin typeface="Cambria Math" panose="02040503050406030204" pitchFamily="18" charset="0"/>
                            </a:rPr>
                            <m:t>𝐾</m:t>
                          </m:r>
                        </m:sup>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𝑘</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nary>
                    </m:oMath>
                  </m:oMathPara>
                </a14:m>
                <a:endParaRPr lang="en-US" sz="18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447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78</a:t>
            </a:fld>
            <a:endParaRPr lang="en-US"/>
          </a:p>
        </p:txBody>
      </p:sp>
    </p:spTree>
    <p:extLst>
      <p:ext uri="{BB962C8B-B14F-4D97-AF65-F5344CB8AC3E}">
        <p14:creationId xmlns:p14="http://schemas.microsoft.com/office/powerpoint/2010/main" val="31973458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400" dirty="0"/>
                  <a:t>Because probability ratio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is important to limit the size of policy updates according to Gemini, a so-called </a:t>
                </a:r>
                <a:r>
                  <a:rPr lang="en-US" sz="2400" i="1" dirty="0"/>
                  <a:t>clipping parameter</a:t>
                </a:r>
                <a:r>
                  <a:rPr lang="en-US" sz="2400" dirty="0"/>
                  <a:t> </a:t>
                </a:r>
                <a:r>
                  <a:rPr lang="en-US" sz="2400" i="1" dirty="0"/>
                  <a:t>ε</a:t>
                </a:r>
                <a:r>
                  <a:rPr lang="en-US" sz="2400" dirty="0"/>
                  <a:t> is proposed to clip</a:t>
                </a:r>
                <a:r>
                  <a:rPr lang="en-US" sz="2400" i="1" dirty="0"/>
                  <a:t> </a:t>
                </a:r>
                <a:r>
                  <a:rPr lang="en-US" sz="2400" dirty="0"/>
                  <a:t>the probability ratio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Exactly, clipping parameter </a:t>
                </a:r>
                <a:r>
                  <a:rPr lang="en-US" sz="2400" i="1" dirty="0"/>
                  <a:t>ε</a:t>
                </a:r>
                <a:r>
                  <a:rPr lang="en-US" sz="2400" dirty="0"/>
                  <a:t> is a small positive integer between 0.1 and 0.3, which is used to define the range [1 – </a:t>
                </a:r>
                <a:r>
                  <a:rPr lang="en-US" sz="2400" i="1" dirty="0"/>
                  <a:t>ε</a:t>
                </a:r>
                <a:r>
                  <a:rPr lang="en-US" sz="2400" dirty="0"/>
                  <a:t>, 1 + </a:t>
                </a:r>
                <a:r>
                  <a:rPr lang="en-US" sz="2400" i="1" dirty="0"/>
                  <a:t>ε</a:t>
                </a:r>
                <a:r>
                  <a:rPr lang="en-US" sz="2400" dirty="0"/>
                  <a:t>] in which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is clipped. Let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oMath>
                </a14:m>
                <a:r>
                  <a:rPr lang="en-US" sz="2400" dirty="0"/>
                  <a:t> be </a:t>
                </a:r>
                <a:r>
                  <a:rPr lang="en-US" sz="2400" i="1" dirty="0"/>
                  <a:t>clipped probability ratio</a:t>
                </a:r>
                <a:r>
                  <a:rPr lang="en-US" sz="2400" dirty="0"/>
                  <a:t>, as follows:</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m:t>
                      </m:r>
                      <m:r>
                        <m:rPr>
                          <m:sty m:val="p"/>
                        </m:rPr>
                        <a:rPr lang="en-US" sz="2400">
                          <a:latin typeface="Cambria Math" panose="02040503050406030204" pitchFamily="18" charset="0"/>
                        </a:rPr>
                        <m:t>clip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,1+</m:t>
                          </m:r>
                          <m:r>
                            <a:rPr lang="en-US" sz="2400" i="1">
                              <a:latin typeface="Cambria Math" panose="02040503050406030204" pitchFamily="18" charset="0"/>
                            </a:rPr>
                            <m:t>𝜀</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1−</m:t>
                                </m:r>
                                <m:r>
                                  <a:rPr lang="en-US" sz="2400" i="1">
                                    <a:latin typeface="Cambria Math" panose="02040503050406030204" pitchFamily="18" charset="0"/>
                                  </a:rPr>
                                  <m:t>𝜀</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≤1+</m:t>
                                </m:r>
                                <m:r>
                                  <a:rPr lang="en-US" sz="2400" i="1">
                                    <a:latin typeface="Cambria Math" panose="02040503050406030204" pitchFamily="18" charset="0"/>
                                  </a:rPr>
                                  <m:t>𝜀</m:t>
                                </m:r>
                              </m:e>
                            </m:mr>
                            <m:mr>
                              <m:e>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&lt;1−</m:t>
                                </m:r>
                                <m:r>
                                  <a:rPr lang="en-US" sz="2400" i="1">
                                    <a:latin typeface="Cambria Math" panose="02040503050406030204" pitchFamily="18" charset="0"/>
                                  </a:rPr>
                                  <m:t>𝜀</m:t>
                                </m:r>
                              </m:e>
                            </m:mr>
                            <m:mr>
                              <m:e>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1+</m:t>
                                </m:r>
                                <m:r>
                                  <a:rPr lang="en-US" sz="2400" i="1">
                                    <a:latin typeface="Cambria Math" panose="02040503050406030204" pitchFamily="18" charset="0"/>
                                  </a:rPr>
                                  <m:t>𝜀</m:t>
                                </m:r>
                                <m:r>
                                  <a:rPr lang="en-US" sz="2400" i="1">
                                    <a:latin typeface="Cambria Math" panose="02040503050406030204" pitchFamily="18" charset="0"/>
                                  </a:rPr>
                                  <m:t>&lt;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e>
                            </m:mr>
                          </m:m>
                        </m:e>
                      </m:d>
                    </m:oMath>
                  </m:oMathPara>
                </a14:m>
                <a:endParaRPr lang="en-US" sz="2400" dirty="0"/>
              </a:p>
              <a:p>
                <a:pPr marL="0" indent="0">
                  <a:buNone/>
                </a:pPr>
                <a:r>
                  <a:rPr lang="en-US" sz="2400" dirty="0"/>
                  <a:t>Recall that advantage function </a:t>
                </a:r>
                <a:r>
                  <a:rPr lang="en-US" sz="2400" i="1" dirty="0"/>
                  <a:t>A</a:t>
                </a:r>
                <a:r>
                  <a:rPr lang="en-US" sz="2400" i="1" baseline="-25000" dirty="0"/>
                  <a:t>t</a:t>
                </a:r>
                <a:r>
                  <a:rPr lang="en-US" sz="2400" dirty="0"/>
                  <a:t> expresses how much better each action which is taken at current state </a:t>
                </a:r>
                <a:r>
                  <a:rPr lang="en-US" sz="2400" i="1" dirty="0" err="1"/>
                  <a:t>s</a:t>
                </a:r>
                <a:r>
                  <a:rPr lang="en-US" sz="2400" i="1" baseline="-25000" dirty="0" err="1"/>
                  <a:t>t</a:t>
                </a:r>
                <a:r>
                  <a:rPr lang="en-US" sz="2400" dirty="0"/>
                  <a:t> will produce good future reward aligned with the expected future reward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Therefore, the product of probability ratio and advantage function is ideal to be used to estimate policy parameter Θ of original transformer (policy). Exactly, such product is formally formulated in expectation called </a:t>
                </a:r>
                <a:r>
                  <a:rPr lang="en-US" sz="2400" i="1" dirty="0"/>
                  <a:t>surrogate objective function</a:t>
                </a:r>
                <a:r>
                  <a:rPr lang="en-US" sz="2400" dirty="0"/>
                  <a:t> </a:t>
                </a:r>
                <a:r>
                  <a:rPr lang="en-US" sz="2400" i="1" dirty="0"/>
                  <a:t>L</a:t>
                </a:r>
                <a:r>
                  <a:rPr lang="en-US" sz="2400" i="1" baseline="30000" dirty="0"/>
                  <a:t>CLIP</a:t>
                </a:r>
                <a:r>
                  <a:rPr lang="en-US" sz="2400" dirty="0"/>
                  <a:t>(Θ) as function of Θ, as follows:</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e>
                              </m:d>
                            </m:e>
                          </m:func>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810" t="-942" r="-7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79</a:t>
            </a:fld>
            <a:endParaRPr lang="en-US"/>
          </a:p>
        </p:txBody>
      </p:sp>
    </p:spTree>
    <p:extLst>
      <p:ext uri="{BB962C8B-B14F-4D97-AF65-F5344CB8AC3E}">
        <p14:creationId xmlns:p14="http://schemas.microsoft.com/office/powerpoint/2010/main" val="1213193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lnSpc>
                    <a:spcPct val="120000"/>
                  </a:lnSpc>
                  <a:buNone/>
                </a:pPr>
                <a:r>
                  <a:rPr lang="en-US" sz="1900" dirty="0"/>
                  <a:t>RNN copes with the problem of vanishing gradient when learning a long RNN of many states and so, long short-term memory (LSTM) is proposed to restrict the problem of vanishing gradient. State in RNN becomes cell in LSTM and so, given </a:t>
                </a:r>
                <a:r>
                  <a:rPr lang="en-US" sz="1900" i="1" dirty="0"/>
                  <a:t>T</a:t>
                </a:r>
                <a:r>
                  <a:rPr lang="en-US" sz="1900" dirty="0"/>
                  <a:t> time points </a:t>
                </a:r>
                <a:r>
                  <a:rPr lang="en-US" sz="1900" i="1" dirty="0"/>
                  <a:t>t</a:t>
                </a:r>
                <a:r>
                  <a:rPr lang="en-US" sz="1900" dirty="0"/>
                  <a:t> = 1, 2,…, </a:t>
                </a:r>
                <a:r>
                  <a:rPr lang="en-US" sz="1900" i="1" dirty="0"/>
                  <a:t>T</a:t>
                </a:r>
                <a:r>
                  <a:rPr lang="en-US" sz="1900" dirty="0"/>
                  <a:t>, let the pair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denote LSTM cell at current time point </a:t>
                </a:r>
                <a:r>
                  <a:rPr lang="en-US" sz="1900" i="1" dirty="0"/>
                  <a:t>t</a:t>
                </a:r>
                <a:r>
                  <a:rPr lang="en-US" sz="1900" dirty="0"/>
                  <a:t> where </a:t>
                </a:r>
                <a:r>
                  <a:rPr lang="en-US" sz="1900" b="1" i="1" dirty="0" err="1"/>
                  <a:t>c</a:t>
                </a:r>
                <a:r>
                  <a:rPr lang="en-US" sz="1900" i="1" baseline="-25000" dirty="0" err="1"/>
                  <a:t>t</a:t>
                </a:r>
                <a:r>
                  <a:rPr lang="en-US" sz="1900" dirty="0"/>
                  <a:t> represents real information stored in memory and </a:t>
                </a:r>
                <a:r>
                  <a:rPr lang="en-US" sz="1900" b="1" i="1" dirty="0" err="1"/>
                  <a:t>h</a:t>
                </a:r>
                <a:r>
                  <a:rPr lang="en-US" sz="1900" i="1" baseline="-25000" dirty="0" err="1"/>
                  <a:t>t</a:t>
                </a:r>
                <a:r>
                  <a:rPr lang="en-US" sz="1900" dirty="0"/>
                  <a:t> represents clear-cut information that propagates through next time points. A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has four gates such as forget gate </a:t>
                </a:r>
                <a:r>
                  <a:rPr lang="en-US" sz="1900" b="1" i="1" dirty="0" err="1"/>
                  <a:t>f</a:t>
                </a:r>
                <a:r>
                  <a:rPr lang="en-US" sz="1900" i="1" baseline="-25000" dirty="0" err="1"/>
                  <a:t>t</a:t>
                </a:r>
                <a:r>
                  <a:rPr lang="en-US" sz="1900" dirty="0"/>
                  <a:t>, input gate </a:t>
                </a:r>
                <a:r>
                  <a:rPr lang="en-US" sz="1900" b="1" i="1" dirty="0"/>
                  <a:t>i</a:t>
                </a:r>
                <a:r>
                  <a:rPr lang="en-US" sz="1900" i="1" baseline="-25000" dirty="0"/>
                  <a:t>t</a:t>
                </a:r>
                <a:r>
                  <a:rPr lang="en-US" sz="1900" dirty="0"/>
                  <a:t>, output gate </a:t>
                </a:r>
                <a:r>
                  <a:rPr lang="en-US" sz="1900" b="1" i="1" dirty="0" err="1"/>
                  <a:t>o</a:t>
                </a:r>
                <a:r>
                  <a:rPr lang="en-US" sz="1900" i="1" baseline="-25000" dirty="0" err="1"/>
                  <a:t>t</a:t>
                </a:r>
                <a:r>
                  <a:rPr lang="en-US" sz="1900" dirty="0"/>
                  <a:t>, and cell gate </a:t>
                </a:r>
                <a:r>
                  <a:rPr lang="en-US" sz="1900" b="1" i="1" dirty="0" err="1"/>
                  <a:t>g</a:t>
                </a:r>
                <a:r>
                  <a:rPr lang="en-US" sz="1900" i="1" baseline="-25000" dirty="0" err="1"/>
                  <a:t>t</a:t>
                </a:r>
                <a:r>
                  <a:rPr lang="en-US" sz="1900" dirty="0" err="1"/>
                  <a:t>.</a:t>
                </a:r>
                <a:r>
                  <a:rPr lang="en-US" sz="1900" dirty="0"/>
                  <a:t> At every time point </a:t>
                </a:r>
                <a:r>
                  <a:rPr lang="en-US" sz="1900" i="1" dirty="0"/>
                  <a:t>t</a:t>
                </a:r>
                <a:r>
                  <a:rPr lang="en-US" sz="1900" dirty="0"/>
                  <a:t> or every iteration </a:t>
                </a:r>
                <a:r>
                  <a:rPr lang="en-US" sz="1900" i="1" dirty="0"/>
                  <a:t>t</a:t>
                </a:r>
                <a:r>
                  <a:rPr lang="en-US" sz="1900" dirty="0"/>
                  <a:t>,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updates its information based on these gates as follows</a:t>
                </a:r>
                <a:r>
                  <a:rPr lang="en-US" sz="1900" dirty="0" smtClean="0"/>
                  <a:t>:</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𝒇</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𝒇</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𝒊</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𝒊</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𝒐</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𝒐</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𝒈</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𝒈</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sub>
                      </m:sSub>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𝒉</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e>
                      </m:d>
                    </m:oMath>
                  </m:oMathPara>
                </a14:m>
                <a:endParaRPr lang="en-US" sz="1900" dirty="0" smtClean="0"/>
              </a:p>
              <a:p>
                <a:pPr marL="0" indent="0">
                  <a:lnSpc>
                    <a:spcPct val="120000"/>
                  </a:lnSpc>
                  <a:buNone/>
                </a:pPr>
                <a:r>
                  <a:rPr lang="en-US" sz="1900" dirty="0" smtClean="0"/>
                  <a:t>Note</a:t>
                </a:r>
                <a:r>
                  <a:rPr lang="en-US" sz="1900" dirty="0"/>
                  <a:t>, </a:t>
                </a:r>
                <a:r>
                  <a:rPr lang="en-US" sz="1900" b="1" i="1" dirty="0"/>
                  <a:t>W</a:t>
                </a:r>
                <a:r>
                  <a:rPr lang="en-US" sz="1900" b="1" baseline="-25000" dirty="0"/>
                  <a:t>(.)</a:t>
                </a:r>
                <a:r>
                  <a:rPr lang="en-US" sz="1900" dirty="0"/>
                  <a:t> and </a:t>
                </a:r>
                <a:r>
                  <a:rPr lang="en-US" sz="1900" b="1" i="1" dirty="0"/>
                  <a:t>U</a:t>
                </a:r>
                <a:r>
                  <a:rPr lang="en-US" sz="1900" b="1" baseline="-25000" dirty="0"/>
                  <a:t>(.)</a:t>
                </a:r>
                <a:r>
                  <a:rPr lang="en-US" sz="1900" dirty="0"/>
                  <a:t> are weight matrices whereas </a:t>
                </a:r>
                <a:r>
                  <a:rPr lang="en-US" sz="1900" b="1" i="1" dirty="0"/>
                  <a:t>b</a:t>
                </a:r>
                <a:r>
                  <a:rPr lang="en-US" sz="1900" baseline="-25000" dirty="0"/>
                  <a:t>(.)</a:t>
                </a:r>
                <a:r>
                  <a:rPr lang="en-US" sz="1900" dirty="0"/>
                  <a:t> are bias vectors, which are parameters. Because core information of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including </a:t>
                </a:r>
                <a:r>
                  <a:rPr lang="en-US" sz="1900" b="1" i="1" dirty="0" err="1"/>
                  <a:t>c</a:t>
                </a:r>
                <a:r>
                  <a:rPr lang="en-US" sz="1900" i="1" baseline="-25000" dirty="0" err="1"/>
                  <a:t>t</a:t>
                </a:r>
                <a:r>
                  <a:rPr lang="en-US" sz="1900" dirty="0"/>
                  <a:t> and </a:t>
                </a:r>
                <a:r>
                  <a:rPr lang="en-US" sz="1900" b="1" i="1" dirty="0" err="1"/>
                  <a:t>h</a:t>
                </a:r>
                <a:r>
                  <a:rPr lang="en-US" sz="1900" i="1" baseline="-25000" dirty="0" err="1"/>
                  <a:t>t</a:t>
                </a:r>
                <a:r>
                  <a:rPr lang="en-US" sz="1900" dirty="0"/>
                  <a:t> is calculated without any parameters, the problem of vanishing gradient can be alleviated when such gradient is calculated with regard to parameters such as weight matrices and bias 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r="-456"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11610339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2150" dirty="0"/>
                  <a:t>Suppose there are </a:t>
                </a:r>
                <a:r>
                  <a:rPr lang="en-US" sz="2150" i="1" dirty="0"/>
                  <a:t>T</a:t>
                </a:r>
                <a:r>
                  <a:rPr lang="en-US" sz="2150" dirty="0"/>
                  <a:t> time points in PPO, surrogate objective function </a:t>
                </a:r>
                <a:r>
                  <a:rPr lang="en-US" sz="2150" i="1" dirty="0"/>
                  <a:t>L</a:t>
                </a:r>
                <a:r>
                  <a:rPr lang="en-US" sz="2150" i="1" baseline="30000" dirty="0"/>
                  <a:t>CLIP</a:t>
                </a:r>
                <a:r>
                  <a:rPr lang="en-US" sz="2150" dirty="0"/>
                  <a:t>(Θ) is simplified as follows:</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r>
                        <a:rPr lang="en-US" sz="2150" i="1">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1</m:t>
                          </m:r>
                        </m:num>
                        <m:den>
                          <m:r>
                            <a:rPr lang="en-US" sz="2150" i="1">
                              <a:latin typeface="Cambria Math" panose="02040503050406030204" pitchFamily="18" charset="0"/>
                            </a:rPr>
                            <m:t>𝑇</m:t>
                          </m:r>
                        </m:den>
                      </m:f>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𝑡</m:t>
                          </m:r>
                          <m:r>
                            <a:rPr lang="en-US" sz="2150" i="1">
                              <a:latin typeface="Cambria Math" panose="02040503050406030204" pitchFamily="18" charset="0"/>
                            </a:rPr>
                            <m:t>=0</m:t>
                          </m:r>
                        </m:sub>
                        <m:sup>
                          <m:r>
                            <a:rPr lang="en-US" sz="2150" i="1">
                              <a:latin typeface="Cambria Math" panose="02040503050406030204" pitchFamily="18" charset="0"/>
                            </a:rPr>
                            <m:t>𝑇</m:t>
                          </m:r>
                          <m:r>
                            <a:rPr lang="en-US" sz="2150" i="1">
                              <a:latin typeface="Cambria Math" panose="02040503050406030204" pitchFamily="18" charset="0"/>
                            </a:rPr>
                            <m:t>−1</m:t>
                          </m:r>
                        </m:sup>
                        <m:e>
                          <m:func>
                            <m:funcPr>
                              <m:ctrlPr>
                                <a:rPr lang="en-US" sz="2150" i="1">
                                  <a:latin typeface="Cambria Math" panose="02040503050406030204" pitchFamily="18" charset="0"/>
                                </a:rPr>
                              </m:ctrlPr>
                            </m:funcPr>
                            <m:fName>
                              <m:r>
                                <m:rPr>
                                  <m:sty m:val="p"/>
                                </m:rPr>
                                <a:rPr lang="en-US" sz="2150">
                                  <a:latin typeface="Cambria Math" panose="02040503050406030204" pitchFamily="18" charset="0"/>
                                </a:rPr>
                                <m:t>min</m:t>
                              </m:r>
                            </m:fName>
                            <m:e>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𝑟</m:t>
                                      </m:r>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i="1">
                                          <a:latin typeface="Cambria Math" panose="02040503050406030204" pitchFamily="18" charset="0"/>
                                        </a:rPr>
                                        <m:t>𝐴</m:t>
                                      </m:r>
                                    </m:e>
                                    <m:sub>
                                      <m:r>
                                        <a:rPr lang="en-US" sz="2150" i="1" baseline="-25000">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acc>
                                        <m:accPr>
                                          <m:chr m:val="̅"/>
                                          <m:ctrlPr>
                                            <a:rPr lang="en-US" sz="2150" i="1">
                                              <a:latin typeface="Cambria Math" panose="02040503050406030204" pitchFamily="18" charset="0"/>
                                            </a:rPr>
                                          </m:ctrlPr>
                                        </m:accPr>
                                        <m:e>
                                          <m:r>
                                            <a:rPr lang="en-US" sz="2150" i="1">
                                              <a:latin typeface="Cambria Math" panose="02040503050406030204" pitchFamily="18" charset="0"/>
                                            </a:rPr>
                                            <m:t>𝑟</m:t>
                                          </m:r>
                                        </m:e>
                                      </m:acc>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i="1">
                                          <a:latin typeface="Cambria Math" panose="02040503050406030204" pitchFamily="18" charset="0"/>
                                        </a:rPr>
                                        <m:t>𝐴</m:t>
                                      </m:r>
                                    </m:e>
                                    <m:sub>
                                      <m:r>
                                        <a:rPr lang="en-US" sz="2150" i="1" baseline="-25000">
                                          <a:latin typeface="Cambria Math" panose="02040503050406030204" pitchFamily="18" charset="0"/>
                                        </a:rPr>
                                        <m:t>𝑡</m:t>
                                      </m:r>
                                    </m:sub>
                                  </m:sSub>
                                </m:e>
                              </m:d>
                            </m:e>
                          </m:func>
                        </m:e>
                      </m:nary>
                    </m:oMath>
                  </m:oMathPara>
                </a14:m>
                <a:endParaRPr lang="en-US" sz="2150" dirty="0"/>
              </a:p>
              <a:p>
                <a:pPr marL="0" indent="0">
                  <a:buNone/>
                </a:pPr>
                <a:r>
                  <a:rPr lang="en-US" sz="2150" dirty="0"/>
                  <a:t>The superscript “CLIP” indicates that surrogate objective function </a:t>
                </a:r>
                <a:r>
                  <a:rPr lang="en-US" sz="2150" i="1" dirty="0"/>
                  <a:t>L</a:t>
                </a:r>
                <a:r>
                  <a:rPr lang="en-US" sz="2150" i="1" baseline="30000" dirty="0"/>
                  <a:t>CLIP</a:t>
                </a:r>
                <a:r>
                  <a:rPr lang="en-US" sz="2150" dirty="0"/>
                  <a:t>(Θ) is clipped because of clipped probability ratio </a:t>
                </a:r>
                <a14:m>
                  <m:oMath xmlns:m="http://schemas.openxmlformats.org/officeDocument/2006/math">
                    <m:sSub>
                      <m:sSubPr>
                        <m:ctrlPr>
                          <a:rPr lang="en-US" sz="2150" i="1">
                            <a:latin typeface="Cambria Math" panose="02040503050406030204" pitchFamily="18" charset="0"/>
                          </a:rPr>
                        </m:ctrlPr>
                      </m:sSubPr>
                      <m:e>
                        <m:acc>
                          <m:accPr>
                            <m:chr m:val="̅"/>
                            <m:ctrlPr>
                              <a:rPr lang="en-US" sz="2150" i="1">
                                <a:latin typeface="Cambria Math" panose="02040503050406030204" pitchFamily="18" charset="0"/>
                              </a:rPr>
                            </m:ctrlPr>
                          </m:accPr>
                          <m:e>
                            <m:r>
                              <a:rPr lang="en-US" sz="2150" i="1">
                                <a:latin typeface="Cambria Math" panose="02040503050406030204" pitchFamily="18" charset="0"/>
                              </a:rPr>
                              <m:t>𝑟</m:t>
                            </m:r>
                          </m:e>
                        </m:acc>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oMath>
                </a14:m>
                <a:r>
                  <a:rPr lang="en-US" sz="2150" dirty="0"/>
                  <a:t>. As a result, surrogate objective function </a:t>
                </a:r>
                <a:r>
                  <a:rPr lang="en-US" sz="2150" i="1" dirty="0"/>
                  <a:t>L</a:t>
                </a:r>
                <a:r>
                  <a:rPr lang="en-US" sz="2150" i="1" baseline="30000" dirty="0"/>
                  <a:t>CLIP</a:t>
                </a:r>
                <a:r>
                  <a:rPr lang="en-US" sz="2150" dirty="0"/>
                  <a:t>(Θ) is maximized to estimate parametric weights Θ, which is the ultimate purpose of PPO. Let Θ</a:t>
                </a:r>
                <a:r>
                  <a:rPr lang="en-US" sz="2150" baseline="30000" dirty="0"/>
                  <a:t>*</a:t>
                </a:r>
                <a:r>
                  <a:rPr lang="en-US" sz="2150" dirty="0"/>
                  <a:t> be the estimate of Θ which is maximizer of </a:t>
                </a:r>
                <a:r>
                  <a:rPr lang="en-US" sz="2150" i="1" dirty="0"/>
                  <a:t>L</a:t>
                </a:r>
                <a:r>
                  <a:rPr lang="en-US" sz="2150" i="1" baseline="30000" dirty="0"/>
                  <a:t>CLIP</a:t>
                </a:r>
                <a:r>
                  <a:rPr lang="en-US" sz="2150" dirty="0"/>
                  <a:t>(Θ).</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m:rPr>
                              <m:sty m:val="p"/>
                            </m:rPr>
                            <a:rPr lang="en-US" sz="2150">
                              <a:latin typeface="Cambria Math" panose="02040503050406030204" pitchFamily="18" charset="0"/>
                            </a:rPr>
                            <m:t>Θ</m:t>
                          </m:r>
                        </m:e>
                        <m:sup>
                          <m:r>
                            <a:rPr lang="en-US" sz="2150" i="1">
                              <a:latin typeface="Cambria Math" panose="02040503050406030204" pitchFamily="18" charset="0"/>
                            </a:rPr>
                            <m:t>∗</m:t>
                          </m:r>
                        </m:sup>
                      </m:sSup>
                      <m:r>
                        <a:rPr lang="en-US" sz="2150">
                          <a:latin typeface="Cambria Math" panose="02040503050406030204" pitchFamily="18" charset="0"/>
                        </a:rPr>
                        <m:t>=</m:t>
                      </m:r>
                      <m:func>
                        <m:funcPr>
                          <m:ctrlPr>
                            <a:rPr lang="en-US" sz="2150" i="1">
                              <a:latin typeface="Cambria Math" panose="02040503050406030204" pitchFamily="18" charset="0"/>
                            </a:rPr>
                          </m:ctrlPr>
                        </m:funcPr>
                        <m:fName>
                          <m:limLow>
                            <m:limLowPr>
                              <m:ctrlPr>
                                <a:rPr lang="en-US" sz="2150" i="1">
                                  <a:latin typeface="Cambria Math" panose="02040503050406030204" pitchFamily="18" charset="0"/>
                                </a:rPr>
                              </m:ctrlPr>
                            </m:limLowPr>
                            <m:e>
                              <m:r>
                                <m:rPr>
                                  <m:sty m:val="p"/>
                                </m:rPr>
                                <a:rPr lang="en-US" sz="2150">
                                  <a:latin typeface="Cambria Math" panose="02040503050406030204" pitchFamily="18" charset="0"/>
                                </a:rPr>
                                <m:t>argmax</m:t>
                              </m:r>
                            </m:e>
                            <m:lim>
                              <m:r>
                                <m:rPr>
                                  <m:sty m:val="p"/>
                                </m:rPr>
                                <a:rPr lang="en-US" sz="2150">
                                  <a:latin typeface="Cambria Math" panose="02040503050406030204" pitchFamily="18" charset="0"/>
                                </a:rPr>
                                <m:t>Θ</m:t>
                              </m:r>
                            </m:lim>
                          </m:limLow>
                        </m:fName>
                        <m:e>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e>
                      </m:func>
                    </m:oMath>
                  </m:oMathPara>
                </a14:m>
                <a:endParaRPr lang="en-US" sz="2150" dirty="0"/>
              </a:p>
              <a:p>
                <a:pPr marL="0" indent="0">
                  <a:buNone/>
                </a:pPr>
                <a:r>
                  <a:rPr lang="en-US" sz="2150" dirty="0"/>
                  <a:t>By applying stochastic gradient descent (SGD) algorithm, it is easy to estimate Θ over some steps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Θ</m:t>
                      </m:r>
                      <m:r>
                        <a:rPr lang="en-US" sz="2150">
                          <a:latin typeface="Cambria Math" panose="02040503050406030204" pitchFamily="18" charset="0"/>
                        </a:rPr>
                        <m:t>=</m:t>
                      </m:r>
                      <m:r>
                        <m:rPr>
                          <m:sty m:val="p"/>
                        </m:rPr>
                        <a:rPr lang="en-US" sz="2150">
                          <a:latin typeface="Cambria Math" panose="02040503050406030204" pitchFamily="18" charset="0"/>
                        </a:rPr>
                        <m:t>Θ</m:t>
                      </m:r>
                      <m:r>
                        <a:rPr lang="en-US" sz="2150">
                          <a:latin typeface="Cambria Math" panose="02040503050406030204" pitchFamily="18" charset="0"/>
                        </a:rPr>
                        <m:t>+</m:t>
                      </m:r>
                      <m:r>
                        <a:rPr lang="en-US" sz="2150" i="1">
                          <a:latin typeface="Cambria Math" panose="02040503050406030204" pitchFamily="18" charset="0"/>
                        </a:rPr>
                        <m:t>𝛾</m:t>
                      </m:r>
                      <m:r>
                        <a:rPr lang="en-US" sz="2150">
                          <a:latin typeface="Cambria Math" panose="02040503050406030204" pitchFamily="18" charset="0"/>
                        </a:rPr>
                        <m:t>𝛻</m:t>
                      </m:r>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oMath>
                  </m:oMathPara>
                </a14:m>
                <a:endParaRPr lang="en-US" sz="2150" dirty="0"/>
              </a:p>
              <a:p>
                <a:pPr marL="0" indent="0">
                  <a:buNone/>
                </a:pPr>
                <a:r>
                  <a:rPr lang="en-US" sz="2150" dirty="0"/>
                  <a:t>Where </a:t>
                </a:r>
                <a:r>
                  <a:rPr lang="en-US" sz="2150" i="1" dirty="0"/>
                  <a:t>γ </a:t>
                </a:r>
                <a:r>
                  <a:rPr lang="en-US" sz="2150" dirty="0"/>
                  <a:t>is learning rate in interval (0, 1] and ∇</a:t>
                </a:r>
                <a:r>
                  <a:rPr lang="en-US" sz="2150" i="1" dirty="0"/>
                  <a:t>L</a:t>
                </a:r>
                <a:r>
                  <a:rPr lang="en-US" sz="2150" i="1" baseline="30000" dirty="0"/>
                  <a:t>CLIP</a:t>
                </a:r>
                <a:r>
                  <a:rPr lang="en-US" sz="2150" dirty="0"/>
                  <a:t>(Θ) is gradient of </a:t>
                </a:r>
                <a:r>
                  <a:rPr lang="en-US" sz="2150" i="1" dirty="0"/>
                  <a:t>L</a:t>
                </a:r>
                <a:r>
                  <a:rPr lang="en-US" sz="2150" i="1" baseline="30000" dirty="0"/>
                  <a:t>CLIP</a:t>
                </a:r>
                <a:r>
                  <a:rPr lang="en-US" sz="2150" dirty="0"/>
                  <a:t>(Θ) with regard to Θ. Let </a:t>
                </a:r>
                <a:r>
                  <a:rPr lang="en-US" sz="2150" i="1" dirty="0"/>
                  <a:t>d</a:t>
                </a:r>
                <a:r>
                  <a:rPr lang="en-US" sz="2150" dirty="0"/>
                  <a:t> denote index of epoch where epoch is a part of training data, pseudo-code of PPO which trains reward transformer </a:t>
                </a:r>
                <a:r>
                  <a:rPr lang="en-US" sz="2150" i="1" dirty="0"/>
                  <a:t>R</a:t>
                </a:r>
                <a:r>
                  <a:rPr lang="en-US" sz="2150" baseline="-25000" dirty="0"/>
                  <a:t>Ψ</a:t>
                </a:r>
                <a:r>
                  <a:rPr lang="en-US" sz="2150" dirty="0"/>
                  <a:t>(</a:t>
                </a:r>
                <a:r>
                  <a:rPr lang="en-US" sz="2150" i="1" dirty="0"/>
                  <a:t>s</a:t>
                </a:r>
                <a:r>
                  <a:rPr lang="en-US" sz="2150" dirty="0"/>
                  <a:t>, </a:t>
                </a:r>
                <a:r>
                  <a:rPr lang="en-US" sz="2150" i="1" dirty="0"/>
                  <a:t>a</a:t>
                </a:r>
                <a:r>
                  <a:rPr lang="en-US" sz="2150" dirty="0"/>
                  <a:t>), future reward model (value function) </a:t>
                </a:r>
                <a:r>
                  <a:rPr lang="en-US" sz="2150" i="1" dirty="0"/>
                  <a:t>V</a:t>
                </a:r>
                <a:r>
                  <a:rPr lang="en-US" sz="2150" baseline="-25000" dirty="0"/>
                  <a:t>Φ</a:t>
                </a:r>
                <a:r>
                  <a:rPr lang="en-US" sz="2150" dirty="0"/>
                  <a:t>(</a:t>
                </a:r>
                <a:r>
                  <a:rPr lang="en-US" sz="2150" i="1" dirty="0"/>
                  <a:t>s</a:t>
                </a:r>
                <a:r>
                  <a:rPr lang="en-US" sz="2150" dirty="0"/>
                  <a:t>), original transformer (policy) </a:t>
                </a:r>
                <a:r>
                  <a:rPr lang="en-US" sz="2150" i="1" dirty="0"/>
                  <a:t>π</a:t>
                </a:r>
                <a:r>
                  <a:rPr lang="en-US" sz="2150" baseline="-25000" dirty="0"/>
                  <a:t>Θ</a:t>
                </a:r>
                <a:r>
                  <a:rPr lang="en-US" sz="2150" dirty="0"/>
                  <a:t>(</a:t>
                </a:r>
                <a:r>
                  <a:rPr lang="en-US" sz="2150" i="1" dirty="0"/>
                  <a:t>a</a:t>
                </a:r>
                <a:r>
                  <a:rPr lang="en-US" sz="2150" dirty="0"/>
                  <a:t> | </a:t>
                </a:r>
                <a:r>
                  <a:rPr lang="en-US" sz="2150" i="1" dirty="0"/>
                  <a:t>s</a:t>
                </a:r>
                <a:r>
                  <a:rPr lang="en-US" sz="2150" dirty="0"/>
                  <a:t>) and is described </a:t>
                </a:r>
                <a:r>
                  <a:rPr lang="en-US" sz="2150" dirty="0" smtClean="0"/>
                  <a:t>in the next slide:</a:t>
                </a:r>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658" t="-707" r="-658" b="-789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80</a:t>
            </a:fld>
            <a:endParaRPr lang="en-US"/>
          </a:p>
        </p:txBody>
      </p:sp>
    </p:spTree>
    <p:extLst>
      <p:ext uri="{BB962C8B-B14F-4D97-AF65-F5344CB8AC3E}">
        <p14:creationId xmlns:p14="http://schemas.microsoft.com/office/powerpoint/2010/main" val="1506930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a:t>The old policy parameter </a:t>
                </a:r>
                <a:r>
                  <a:rPr lang="en-US" sz="1850" dirty="0" err="1"/>
                  <a:t>Θ</a:t>
                </a:r>
                <a:r>
                  <a:rPr lang="en-US" sz="1850" i="1" baseline="-25000" dirty="0" err="1"/>
                  <a:t>old</a:t>
                </a:r>
                <a:r>
                  <a:rPr lang="en-US" sz="1850" dirty="0"/>
                  <a:t> is initialized by current one as </a:t>
                </a:r>
                <a:r>
                  <a:rPr lang="en-US" sz="1850" dirty="0" err="1"/>
                  <a:t>Θ</a:t>
                </a:r>
                <a:r>
                  <a:rPr lang="en-US" sz="1850" i="1" baseline="-25000" dirty="0" err="1"/>
                  <a:t>old</a:t>
                </a:r>
                <a:r>
                  <a:rPr lang="en-US" sz="1850" dirty="0"/>
                  <a:t> = Θ.</a:t>
                </a:r>
              </a:p>
              <a:p>
                <a:pPr marL="0" indent="0">
                  <a:buNone/>
                </a:pPr>
                <a:r>
                  <a:rPr lang="en-US" sz="1850" dirty="0"/>
                  <a:t>Repeat whenever an epoch is fed:</a:t>
                </a:r>
              </a:p>
              <a:p>
                <a:pPr indent="0">
                  <a:buNone/>
                </a:pPr>
                <a:r>
                  <a:rPr lang="en-US" sz="1850" dirty="0"/>
                  <a:t>The epoch is a part of training data including prompt and actual response so that original transformer (policy) </a:t>
                </a:r>
                <a:r>
                  <a:rPr lang="en-US" sz="1850" i="1" dirty="0"/>
                  <a:t>π</a:t>
                </a:r>
                <a:r>
                  <a:rPr lang="en-US" sz="1850" baseline="-25000" dirty="0"/>
                  <a:t>Θ</a:t>
                </a:r>
                <a:r>
                  <a:rPr lang="en-US" sz="1850" dirty="0"/>
                  <a:t>(</a:t>
                </a:r>
                <a:r>
                  <a:rPr lang="en-US" sz="1850" i="1" dirty="0"/>
                  <a:t>a</a:t>
                </a:r>
                <a:r>
                  <a:rPr lang="en-US" sz="1850" dirty="0"/>
                  <a:t> | </a:t>
                </a:r>
                <a:r>
                  <a:rPr lang="en-US" sz="1850" i="1" dirty="0"/>
                  <a:t>s</a:t>
                </a:r>
                <a:r>
                  <a:rPr lang="en-US" sz="1850" dirty="0"/>
                  <a:t>) generates new responses. Later on, users give feedbacks to the new responses so as to collect partial preference data on which reward transformer </a:t>
                </a:r>
                <a:r>
                  <a:rPr lang="en-US" sz="1850" i="1" dirty="0"/>
                  <a:t>R</a:t>
                </a:r>
                <a:r>
                  <a:rPr lang="en-US" sz="1850" baseline="-25000" dirty="0"/>
                  <a:t>Ψ</a:t>
                </a:r>
                <a:r>
                  <a:rPr lang="en-US" sz="1850" dirty="0"/>
                  <a:t>(</a:t>
                </a:r>
                <a:r>
                  <a:rPr lang="en-US" sz="1850" i="1" dirty="0"/>
                  <a:t>s</a:t>
                </a:r>
                <a:r>
                  <a:rPr lang="en-US" sz="1850" dirty="0"/>
                  <a:t>, </a:t>
                </a:r>
                <a:r>
                  <a:rPr lang="en-US" sz="1850" i="1" dirty="0"/>
                  <a:t>a</a:t>
                </a:r>
                <a:r>
                  <a:rPr lang="en-US" sz="1850" dirty="0"/>
                  <a:t>) is trained so as to estimate preference parameter Ψ with note that prompt, response, and user rating are coded as state, action, and preference, respectively.</a:t>
                </a:r>
              </a:p>
              <a:p>
                <a:pPr marL="0" indent="0">
                  <a:buNone/>
                </a:pPr>
                <a:endParaRPr lang="en-US" sz="1850" dirty="0"/>
              </a:p>
              <a:p>
                <a:pPr indent="0">
                  <a:buNone/>
                </a:pPr>
                <a:r>
                  <a:rPr lang="en-US" sz="1850" dirty="0"/>
                  <a:t>Suppose the epoch has </a:t>
                </a:r>
                <a:r>
                  <a:rPr lang="en-US" sz="1850" i="1" dirty="0"/>
                  <a:t>T</a:t>
                </a:r>
                <a:r>
                  <a:rPr lang="en-US" sz="1850" dirty="0"/>
                  <a:t> batches so as to calculate </a:t>
                </a:r>
                <a:r>
                  <a:rPr lang="en-US" sz="1850" i="1" dirty="0"/>
                  <a:t>T</a:t>
                </a:r>
                <a:r>
                  <a:rPr lang="en-US" sz="1850" dirty="0"/>
                  <a:t> important quantities such as immediate reward function </a:t>
                </a:r>
                <a:r>
                  <a:rPr lang="en-US" sz="1850" i="1" dirty="0"/>
                  <a:t>R</a:t>
                </a:r>
                <a:r>
                  <a:rPr lang="en-US" sz="1850" baseline="-25000" dirty="0"/>
                  <a:t>Ψ</a:t>
                </a:r>
                <a:r>
                  <a:rPr lang="en-US" sz="1850" dirty="0"/>
                  <a:t>(</a:t>
                </a:r>
                <a:r>
                  <a:rPr lang="en-US" sz="1850" i="1" dirty="0" err="1"/>
                  <a:t>s</a:t>
                </a:r>
                <a:r>
                  <a:rPr lang="en-US" sz="1850" i="1" baseline="-25000" dirty="0" err="1"/>
                  <a:t>t</a:t>
                </a:r>
                <a:r>
                  <a:rPr lang="en-US" sz="1850" dirty="0"/>
                  <a:t>), future reward (value function) </a:t>
                </a:r>
                <a:r>
                  <a:rPr lang="en-US" sz="1850" i="1" dirty="0"/>
                  <a:t>V</a:t>
                </a:r>
                <a:r>
                  <a:rPr lang="en-US" sz="1850" baseline="-25000" dirty="0"/>
                  <a:t>Φ</a:t>
                </a:r>
                <a:r>
                  <a:rPr lang="en-US" sz="1850" dirty="0"/>
                  <a:t>(</a:t>
                </a:r>
                <a:r>
                  <a:rPr lang="en-US" sz="1850" i="1" dirty="0" err="1"/>
                  <a:t>s</a:t>
                </a:r>
                <a:r>
                  <a:rPr lang="en-US" sz="1850" i="1" baseline="-25000" dirty="0" err="1"/>
                  <a:t>t</a:t>
                </a:r>
                <a:r>
                  <a:rPr lang="en-US" sz="1850" dirty="0"/>
                  <a:t>), </a:t>
                </a:r>
                <a:r>
                  <a:rPr lang="en-US" sz="1850" i="1" dirty="0"/>
                  <a:t>n</a:t>
                </a:r>
                <a:r>
                  <a:rPr lang="en-US" sz="1850" dirty="0"/>
                  <a:t>-step return </a:t>
                </a:r>
                <a:r>
                  <a:rPr lang="en-US" sz="1850" i="1" dirty="0" err="1"/>
                  <a:t>R</a:t>
                </a:r>
                <a:r>
                  <a:rPr lang="en-US" sz="1850" i="1" baseline="-25000" dirty="0" err="1"/>
                  <a:t>t</a:t>
                </a:r>
                <a:r>
                  <a:rPr lang="en-US" sz="1850" baseline="30000" dirty="0"/>
                  <a:t>(</a:t>
                </a:r>
                <a:r>
                  <a:rPr lang="en-US" sz="1850" i="1" baseline="30000" dirty="0"/>
                  <a:t>n</a:t>
                </a:r>
                <a:r>
                  <a:rPr lang="en-US" sz="1850" baseline="30000" dirty="0"/>
                  <a:t>)</a:t>
                </a:r>
                <a:r>
                  <a:rPr lang="en-US" sz="1850" dirty="0"/>
                  <a:t>, advantage function </a:t>
                </a:r>
                <a:r>
                  <a:rPr lang="en-US" sz="1850" i="1" dirty="0"/>
                  <a:t>A</a:t>
                </a:r>
                <a:r>
                  <a:rPr lang="en-US" sz="1850" i="1" baseline="-25000" dirty="0"/>
                  <a:t>t</a:t>
                </a:r>
                <a:r>
                  <a:rPr lang="en-US" sz="1850" dirty="0"/>
                  <a:t>, and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as expectations.</a:t>
                </a:r>
              </a:p>
              <a:p>
                <a:pPr indent="0">
                  <a:buNone/>
                </a:pPr>
                <a:r>
                  <a:rPr lang="en-US" sz="1850" dirty="0"/>
                  <a:t> </a:t>
                </a:r>
              </a:p>
              <a:p>
                <a:pPr indent="0">
                  <a:buNone/>
                </a:pPr>
                <a:r>
                  <a:rPr lang="en-US" sz="1850" dirty="0" smtClean="0"/>
                  <a:t>Expected reward </a:t>
                </a:r>
                <a:r>
                  <a:rPr lang="en-US" sz="1850" dirty="0"/>
                  <a:t>parameter Φ is estimated by minimizing mean square error of future reward (value function) </a:t>
                </a:r>
                <a:r>
                  <a:rPr lang="en-US" sz="1850" i="1" dirty="0"/>
                  <a:t>V</a:t>
                </a:r>
                <a:r>
                  <a:rPr lang="en-US" sz="1850" baseline="-25000" dirty="0"/>
                  <a:t>Φ</a:t>
                </a:r>
                <a:r>
                  <a:rPr lang="en-US" sz="1850" dirty="0"/>
                  <a:t>(</a:t>
                </a:r>
                <a:r>
                  <a:rPr lang="en-US" sz="1850" i="1" dirty="0" err="1"/>
                  <a:t>s</a:t>
                </a:r>
                <a:r>
                  <a:rPr lang="en-US" sz="1850" i="1" baseline="-25000" dirty="0" err="1"/>
                  <a:t>t</a:t>
                </a:r>
                <a:r>
                  <a:rPr lang="en-US" sz="1850" dirty="0" smtClean="0"/>
                  <a:t>):</a:t>
                </a:r>
                <a:endParaRPr lang="en-US" sz="1850" dirty="0"/>
              </a:p>
              <a:p>
                <a:pPr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Φ</m:t>
                      </m:r>
                      <m:r>
                        <a:rPr lang="en-US" sz="1850" i="1">
                          <a:latin typeface="Cambria Math" panose="02040503050406030204" pitchFamily="18" charset="0"/>
                        </a:rPr>
                        <m:t>=</m:t>
                      </m:r>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i="1">
                          <a:latin typeface="Cambria Math" panose="02040503050406030204" pitchFamily="18" charset="0"/>
                        </a:rPr>
                        <m:t>𝛾</m:t>
                      </m:r>
                      <m:d>
                        <m:dPr>
                          <m:ctrlPr>
                            <a:rPr lang="en-US" sz="1850" i="1">
                              <a:latin typeface="Cambria Math" panose="02040503050406030204" pitchFamily="18" charset="0"/>
                            </a:rPr>
                          </m:ctrlPr>
                        </m:dPr>
                        <m:e>
                          <m:sSubSup>
                            <m:sSubSupPr>
                              <m:ctrlPr>
                                <a:rPr lang="en-US" sz="1850" i="1">
                                  <a:latin typeface="Cambria Math" panose="02040503050406030204" pitchFamily="18" charset="0"/>
                                </a:rPr>
                              </m:ctrlPr>
                            </m:sSubSupPr>
                            <m:e>
                              <m:r>
                                <a:rPr lang="en-US" sz="1850" i="1">
                                  <a:latin typeface="Cambria Math" panose="02040503050406030204" pitchFamily="18" charset="0"/>
                                </a:rPr>
                                <m:t>𝑅</m:t>
                              </m:r>
                            </m:e>
                            <m:sub>
                              <m:r>
                                <a:rPr lang="en-US" sz="1850" i="1">
                                  <a:latin typeface="Cambria Math" panose="02040503050406030204" pitchFamily="18" charset="0"/>
                                </a:rPr>
                                <m:t>𝑡</m:t>
                              </m:r>
                            </m:sub>
                            <m:sup>
                              <m:d>
                                <m:dPr>
                                  <m:ctrlPr>
                                    <a:rPr lang="en-US" sz="1850" i="1">
                                      <a:latin typeface="Cambria Math" panose="02040503050406030204" pitchFamily="18" charset="0"/>
                                    </a:rPr>
                                  </m:ctrlPr>
                                </m:dPr>
                                <m:e>
                                  <m:r>
                                    <a:rPr lang="en-US" sz="1850" i="1">
                                      <a:latin typeface="Cambria Math" panose="02040503050406030204" pitchFamily="18" charset="0"/>
                                    </a:rPr>
                                    <m:t>𝑛</m:t>
                                  </m:r>
                                </m:e>
                              </m:d>
                            </m:sup>
                          </m:sSubSup>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𝑉</m:t>
                              </m:r>
                            </m:e>
                            <m:sub>
                              <m:r>
                                <m:rPr>
                                  <m:sty m:val="p"/>
                                </m:rPr>
                                <a:rPr lang="en-US" sz="1850">
                                  <a:latin typeface="Cambria Math" panose="02040503050406030204" pitchFamily="18" charset="0"/>
                                </a:rPr>
                                <m:t>Φ</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e>
                      </m:d>
                    </m:oMath>
                  </m:oMathPara>
                </a14:m>
                <a:endParaRPr lang="en-US" sz="1850" dirty="0"/>
              </a:p>
              <a:p>
                <a:pPr indent="0">
                  <a:buNone/>
                </a:pPr>
                <a:r>
                  <a:rPr lang="en-US" sz="1850" dirty="0"/>
                  <a:t>Surrogate object function </a:t>
                </a:r>
                <a:r>
                  <a:rPr lang="en-US" sz="1850" i="1" dirty="0"/>
                  <a:t>L</a:t>
                </a:r>
                <a:r>
                  <a:rPr lang="en-US" sz="1850" i="1" baseline="30000" dirty="0"/>
                  <a:t>CLIP</a:t>
                </a:r>
                <a:r>
                  <a:rPr lang="en-US" sz="1850" dirty="0"/>
                  <a:t>(Θ) is specified and policy parameter Θ is estimated as maximizer of </a:t>
                </a:r>
                <a:r>
                  <a:rPr lang="en-US" sz="1850" i="1" dirty="0"/>
                  <a:t>L</a:t>
                </a:r>
                <a:r>
                  <a:rPr lang="en-US" sz="1850" i="1" baseline="30000" dirty="0"/>
                  <a:t>CLIP</a:t>
                </a:r>
                <a:r>
                  <a:rPr lang="en-US" sz="1850" dirty="0"/>
                  <a:t>(Θ) by SGD with this current epoch </a:t>
                </a:r>
                <a:r>
                  <a:rPr lang="en-US" sz="1850" i="1" dirty="0"/>
                  <a:t>d</a:t>
                </a:r>
                <a:r>
                  <a:rPr lang="en-US" sz="1850" dirty="0"/>
                  <a:t> or after </a:t>
                </a:r>
                <a:r>
                  <a:rPr lang="en-US" sz="1850" i="1" dirty="0"/>
                  <a:t>D</a:t>
                </a:r>
                <a:r>
                  <a:rPr lang="en-US" sz="1850" dirty="0"/>
                  <a:t> epochs (delaying estimation) as follows:</a:t>
                </a:r>
              </a:p>
              <a:p>
                <a:pPr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Θ</m:t>
                      </m:r>
                      <m:r>
                        <a:rPr lang="en-US" sz="1850">
                          <a:latin typeface="Cambria Math" panose="02040503050406030204" pitchFamily="18" charset="0"/>
                        </a:rPr>
                        <m:t>=</m:t>
                      </m:r>
                      <m:r>
                        <m:rPr>
                          <m:sty m:val="p"/>
                        </m:rPr>
                        <a:rPr lang="en-US" sz="1850">
                          <a:latin typeface="Cambria Math" panose="02040503050406030204" pitchFamily="18" charset="0"/>
                        </a:rPr>
                        <m:t>Θ</m:t>
                      </m:r>
                      <m:r>
                        <a:rPr lang="en-US" sz="1850">
                          <a:latin typeface="Cambria Math" panose="02040503050406030204" pitchFamily="18" charset="0"/>
                        </a:rPr>
                        <m:t>+</m:t>
                      </m:r>
                      <m:r>
                        <a:rPr lang="en-US" sz="1850" i="1">
                          <a:latin typeface="Cambria Math" panose="02040503050406030204" pitchFamily="18" charset="0"/>
                        </a:rPr>
                        <m:t>𝛾</m:t>
                      </m:r>
                      <m:r>
                        <a:rPr lang="en-US" sz="1850">
                          <a:latin typeface="Cambria Math" panose="02040503050406030204" pitchFamily="18" charset="0"/>
                        </a:rPr>
                        <m:t>𝛻</m:t>
                      </m:r>
                      <m:sSup>
                        <m:sSupPr>
                          <m:ctrlPr>
                            <a:rPr lang="en-US" sz="1850" i="1">
                              <a:latin typeface="Cambria Math" panose="02040503050406030204" pitchFamily="18" charset="0"/>
                            </a:rPr>
                          </m:ctrlPr>
                        </m:sSupPr>
                        <m:e>
                          <m:r>
                            <a:rPr lang="en-US" sz="1850" i="1">
                              <a:latin typeface="Cambria Math" panose="02040503050406030204" pitchFamily="18" charset="0"/>
                            </a:rPr>
                            <m:t>𝐿</m:t>
                          </m:r>
                        </m:e>
                        <m:sup>
                          <m:r>
                            <a:rPr lang="en-US" sz="1850" i="1">
                              <a:latin typeface="Cambria Math" panose="02040503050406030204" pitchFamily="18" charset="0"/>
                            </a:rPr>
                            <m:t>𝐶𝐿𝐼𝑃</m:t>
                          </m:r>
                        </m:sup>
                      </m:sSup>
                      <m:d>
                        <m:dPr>
                          <m:ctrlPr>
                            <a:rPr lang="en-US" sz="1850" i="1">
                              <a:latin typeface="Cambria Math" panose="02040503050406030204" pitchFamily="18" charset="0"/>
                            </a:rPr>
                          </m:ctrlPr>
                        </m:dPr>
                        <m:e>
                          <m:r>
                            <m:rPr>
                              <m:sty m:val="p"/>
                            </m:rPr>
                            <a:rPr lang="en-US" sz="1850">
                              <a:latin typeface="Cambria Math" panose="02040503050406030204" pitchFamily="18" charset="0"/>
                            </a:rPr>
                            <m:t>Θ</m:t>
                          </m:r>
                        </m:e>
                      </m:d>
                    </m:oMath>
                  </m:oMathPara>
                </a14:m>
                <a:endParaRPr lang="en-US" sz="1850" dirty="0"/>
              </a:p>
              <a:p>
                <a:pPr indent="0">
                  <a:buNone/>
                </a:pPr>
                <a:r>
                  <a:rPr lang="en-US" sz="1850" dirty="0"/>
                  <a:t>The old policy parameter </a:t>
                </a:r>
                <a:r>
                  <a:rPr lang="en-US" sz="1850" dirty="0" err="1"/>
                  <a:t>Θ</a:t>
                </a:r>
                <a:r>
                  <a:rPr lang="en-US" sz="1850" i="1" baseline="-25000" dirty="0" err="1"/>
                  <a:t>old</a:t>
                </a:r>
                <a:r>
                  <a:rPr lang="en-US" sz="1850" dirty="0"/>
                  <a:t> is re-assigned by current one as follows:</a:t>
                </a:r>
              </a:p>
              <a:p>
                <a:pPr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r>
                        <a:rPr lang="en-US" sz="1850">
                          <a:latin typeface="Cambria Math" panose="02040503050406030204" pitchFamily="18" charset="0"/>
                        </a:rPr>
                        <m:t>=</m:t>
                      </m:r>
                      <m:r>
                        <m:rPr>
                          <m:sty m:val="p"/>
                        </m:rPr>
                        <a:rPr lang="en-US" sz="1850">
                          <a:latin typeface="Cambria Math" panose="02040503050406030204" pitchFamily="18" charset="0"/>
                        </a:rPr>
                        <m:t>Θ</m:t>
                      </m:r>
                    </m:oMath>
                  </m:oMathPara>
                </a14:m>
                <a:endParaRPr lang="en-US" sz="1850" dirty="0"/>
              </a:p>
              <a:p>
                <a:pPr marL="0" indent="0">
                  <a:buNone/>
                </a:pPr>
                <a:r>
                  <a:rPr lang="en-US" sz="1850" dirty="0"/>
                  <a:t>Until some terminated conditions are met.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60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81</a:t>
            </a:fld>
            <a:endParaRPr lang="en-US"/>
          </a:p>
        </p:txBody>
      </p:sp>
    </p:spTree>
    <p:extLst>
      <p:ext uri="{BB962C8B-B14F-4D97-AF65-F5344CB8AC3E}">
        <p14:creationId xmlns:p14="http://schemas.microsoft.com/office/powerpoint/2010/main" val="19373214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400" dirty="0"/>
                  <a:t>In general, PPO estimates preference parameter Ψ, expected reward parameter Φ, and policy parameter Θ. The terminated conditions are often the number of iterations or insignificant change in these estimates. An important task in PPO is to calculate the gradient ∇</a:t>
                </a:r>
                <a:r>
                  <a:rPr lang="en-US" sz="2400" i="1" dirty="0"/>
                  <a:t>L</a:t>
                </a:r>
                <a:r>
                  <a:rPr lang="en-US" sz="2400" i="1" baseline="30000" dirty="0"/>
                  <a:t>CLIP</a:t>
                </a:r>
                <a:r>
                  <a:rPr lang="en-US" sz="2400" dirty="0"/>
                  <a:t>(Θ) of surrogate objective function</a:t>
                </a:r>
                <a:r>
                  <a:rPr lang="en-US" sz="2400" i="1" dirty="0"/>
                  <a:t> L</a:t>
                </a:r>
                <a:r>
                  <a:rPr lang="en-US" sz="2400" i="1" baseline="30000" dirty="0"/>
                  <a:t>CLIP</a:t>
                </a:r>
                <a:r>
                  <a:rPr lang="en-US" sz="2400" dirty="0"/>
                  <a:t>(Θ) with regard to Θ. Such gradient is called surrogate objective gradient. The function </a:t>
                </a:r>
                <a:r>
                  <a:rPr lang="en-US" sz="2400" i="1" dirty="0"/>
                  <a:t>L</a:t>
                </a:r>
                <a:r>
                  <a:rPr lang="en-US" sz="2400" i="1" baseline="30000" dirty="0"/>
                  <a:t>CLIP</a:t>
                </a:r>
                <a:r>
                  <a:rPr lang="en-US" sz="2400" dirty="0"/>
                  <a:t>(Θ) is re-written as follows:</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𝑇</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=0</m:t>
                          </m:r>
                        </m:sub>
                        <m:sup>
                          <m:r>
                            <a:rPr lang="en-US" sz="2400" i="1">
                              <a:latin typeface="Cambria Math" panose="02040503050406030204" pitchFamily="18" charset="0"/>
                            </a:rPr>
                            <m:t>𝑇</m:t>
                          </m:r>
                          <m:r>
                            <a:rPr lang="en-US" sz="2400" i="1">
                              <a:latin typeface="Cambria Math" panose="02040503050406030204" pitchFamily="18" charset="0"/>
                            </a:rPr>
                            <m:t>−1</m:t>
                          </m:r>
                        </m:sup>
                        <m:e>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e>
                      </m:nary>
                    </m:oMath>
                  </m:oMathPara>
                </a14:m>
                <a:endParaRPr lang="en-US" sz="2400" dirty="0"/>
              </a:p>
              <a:p>
                <a:pPr marL="0" indent="0">
                  <a:buNone/>
                </a:pPr>
                <a:r>
                  <a:rPr lang="en-US" sz="2400" dirty="0"/>
                  <a:t>Where </a:t>
                </a:r>
                <a:r>
                  <a:rPr lang="en-US" sz="2400" i="1" dirty="0"/>
                  <a:t>f</a:t>
                </a:r>
                <a:r>
                  <a:rPr lang="en-US" sz="2400" dirty="0"/>
                  <a:t>(Θ) is called partial surrogate objective function:</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e>
                          </m:d>
                        </m:e>
                      </m:func>
                    </m:oMath>
                  </m:oMathPara>
                </a14:m>
                <a:endParaRPr lang="en-US" sz="2400" dirty="0"/>
              </a:p>
              <a:p>
                <a:pPr marL="0" indent="0">
                  <a:buNone/>
                </a:pPr>
                <a:r>
                  <a:rPr lang="en-US" sz="2400" dirty="0"/>
                  <a:t>So that</a:t>
                </a:r>
              </a:p>
              <a:p>
                <a:pPr marL="0" indent="0">
                  <a:buNone/>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𝑇</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=0</m:t>
                          </m:r>
                        </m:sub>
                        <m:sup>
                          <m:r>
                            <a:rPr lang="en-US" sz="2400" i="1">
                              <a:latin typeface="Cambria Math" panose="02040503050406030204" pitchFamily="18" charset="0"/>
                            </a:rPr>
                            <m:t>𝑇</m:t>
                          </m:r>
                          <m:r>
                            <a:rPr lang="en-US" sz="2400" i="1">
                              <a:latin typeface="Cambria Math" panose="02040503050406030204" pitchFamily="18" charset="0"/>
                            </a:rPr>
                            <m:t>−1</m:t>
                          </m:r>
                        </m:sup>
                        <m:e>
                          <m:r>
                            <a:rPr lang="en-US" sz="2400">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e>
                      </m:nary>
                    </m:oMath>
                  </m:oMathPara>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810" t="-942" r="-8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82</a:t>
            </a:fld>
            <a:endParaRPr lang="en-US"/>
          </a:p>
        </p:txBody>
      </p:sp>
    </p:spTree>
    <p:extLst>
      <p:ext uri="{BB962C8B-B14F-4D97-AF65-F5344CB8AC3E}">
        <p14:creationId xmlns:p14="http://schemas.microsoft.com/office/powerpoint/2010/main" val="3289454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19280" cy="5176066"/>
              </a:xfrm>
            </p:spPr>
            <p:txBody>
              <a:bodyPr>
                <a:normAutofit/>
              </a:bodyPr>
              <a:lstStyle/>
              <a:p>
                <a:pPr marL="0" indent="0">
                  <a:buNone/>
                </a:pPr>
                <a:r>
                  <a:rPr lang="en-US" sz="2700" dirty="0"/>
                  <a:t>Where ∇</a:t>
                </a:r>
                <a:r>
                  <a:rPr lang="en-US" sz="2700" i="1" dirty="0"/>
                  <a:t>f</a:t>
                </a:r>
                <a:r>
                  <a:rPr lang="en-US" sz="2700" dirty="0"/>
                  <a:t>(Θ) is called partial surrogate objective gradient which is necessary to be determined.</a:t>
                </a:r>
              </a:p>
              <a:p>
                <a:pPr marL="0" indent="0">
                  <a:buNone/>
                </a:pPr>
                <a14:m>
                  <m:oMathPara xmlns:m="http://schemas.openxmlformats.org/officeDocument/2006/math">
                    <m:oMathParaPr>
                      <m:jc m:val="centerGroup"/>
                    </m:oMathParaPr>
                    <m:oMath xmlns:m="http://schemas.openxmlformats.org/officeDocument/2006/math">
                      <m:r>
                        <a:rPr lang="en-US" sz="2700">
                          <a:latin typeface="Cambria Math" panose="02040503050406030204" pitchFamily="18" charset="0"/>
                        </a:rPr>
                        <m:t>𝛻</m:t>
                      </m:r>
                      <m:r>
                        <a:rPr lang="en-US" sz="2700" i="1">
                          <a:latin typeface="Cambria Math" panose="02040503050406030204" pitchFamily="18" charset="0"/>
                        </a:rPr>
                        <m:t>𝑓</m:t>
                      </m:r>
                      <m:d>
                        <m:dPr>
                          <m:ctrlPr>
                            <a:rPr lang="en-US" sz="2700" i="1">
                              <a:latin typeface="Cambria Math" panose="02040503050406030204" pitchFamily="18" charset="0"/>
                            </a:rPr>
                          </m:ctrlPr>
                        </m:dPr>
                        <m:e>
                          <m:r>
                            <m:rPr>
                              <m:sty m:val="p"/>
                            </m:rPr>
                            <a:rPr lang="en-US" sz="2700">
                              <a:latin typeface="Cambria Math" panose="02040503050406030204" pitchFamily="18" charset="0"/>
                            </a:rPr>
                            <m:t>Θ</m:t>
                          </m:r>
                        </m:e>
                      </m:d>
                      <m:r>
                        <a:rPr lang="en-US" sz="2700" i="1">
                          <a:latin typeface="Cambria Math" panose="02040503050406030204" pitchFamily="18" charset="0"/>
                        </a:rPr>
                        <m:t>=</m:t>
                      </m:r>
                      <m:d>
                        <m:dPr>
                          <m:begChr m:val="{"/>
                          <m:endChr m:val=""/>
                          <m:ctrlPr>
                            <a:rPr lang="en-US" sz="2700" i="1">
                              <a:latin typeface="Cambria Math" panose="02040503050406030204" pitchFamily="18" charset="0"/>
                            </a:rPr>
                          </m:ctrlPr>
                        </m:dPr>
                        <m:e>
                          <m:m>
                            <m:mPr>
                              <m:mcs>
                                <m:mc>
                                  <m:mcPr>
                                    <m:count m:val="1"/>
                                    <m:mcJc m:val="center"/>
                                  </m:mcPr>
                                </m:mc>
                              </m:mcs>
                              <m:ctrlPr>
                                <a:rPr lang="en-US" sz="2700" i="1">
                                  <a:latin typeface="Cambria Math" panose="02040503050406030204" pitchFamily="18" charset="0"/>
                                </a:rPr>
                              </m:ctrlPr>
                            </m:mPr>
                            <m:mr>
                              <m:e>
                                <m:r>
                                  <a:rPr lang="en-US" sz="2700" i="1">
                                    <a:latin typeface="Cambria Math" panose="02040503050406030204" pitchFamily="18" charset="0"/>
                                  </a:rPr>
                                  <m:t>0 </m:t>
                                </m:r>
                                <m:r>
                                  <m:rPr>
                                    <m:sty m:val="p"/>
                                  </m:rPr>
                                  <a:rPr lang="en-US" sz="2700">
                                    <a:latin typeface="Cambria Math" panose="02040503050406030204" pitchFamily="18" charset="0"/>
                                  </a:rPr>
                                  <m:t>if</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&lt;1−</m:t>
                                </m:r>
                                <m:r>
                                  <a:rPr lang="en-US" sz="2700" i="1">
                                    <a:latin typeface="Cambria Math" panose="02040503050406030204" pitchFamily="18" charset="0"/>
                                  </a:rPr>
                                  <m:t>𝜀</m:t>
                                </m:r>
                                <m:r>
                                  <a:rPr lang="en-US" sz="2700" i="1">
                                    <a:latin typeface="Cambria Math" panose="02040503050406030204" pitchFamily="18" charset="0"/>
                                  </a:rPr>
                                  <m:t> </m:t>
                                </m:r>
                                <m:r>
                                  <m:rPr>
                                    <m:sty m:val="p"/>
                                  </m:rPr>
                                  <a:rPr lang="en-US" sz="2700">
                                    <a:latin typeface="Cambria Math" panose="02040503050406030204" pitchFamily="18" charset="0"/>
                                  </a:rPr>
                                  <m:t>and</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r>
                                  <a:rPr lang="en-US" sz="2700" i="1">
                                    <a:latin typeface="Cambria Math" panose="02040503050406030204" pitchFamily="18" charset="0"/>
                                  </a:rPr>
                                  <m:t>&gt;</m:t>
                                </m:r>
                                <m:d>
                                  <m:dPr>
                                    <m:ctrlPr>
                                      <a:rPr lang="en-US" sz="2700" i="1">
                                        <a:latin typeface="Cambria Math" panose="02040503050406030204" pitchFamily="18" charset="0"/>
                                      </a:rPr>
                                    </m:ctrlPr>
                                  </m:dPr>
                                  <m:e>
                                    <m:r>
                                      <a:rPr lang="en-US" sz="2700" i="1">
                                        <a:latin typeface="Cambria Math" panose="02040503050406030204" pitchFamily="18" charset="0"/>
                                      </a:rPr>
                                      <m:t>1−</m:t>
                                    </m:r>
                                    <m:r>
                                      <a:rPr lang="en-US" sz="2700" i="1">
                                        <a:latin typeface="Cambria Math" panose="02040503050406030204" pitchFamily="18" charset="0"/>
                                      </a:rPr>
                                      <m:t>𝜀</m:t>
                                    </m:r>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e>
                            </m:mr>
                            <m:mr>
                              <m:e>
                                <m:r>
                                  <a:rPr lang="en-US" sz="2700" i="1">
                                    <a:latin typeface="Cambria Math" panose="02040503050406030204" pitchFamily="18" charset="0"/>
                                  </a:rPr>
                                  <m:t>0 </m:t>
                                </m:r>
                                <m:r>
                                  <m:rPr>
                                    <m:sty m:val="p"/>
                                  </m:rPr>
                                  <a:rPr lang="en-US" sz="2700">
                                    <a:latin typeface="Cambria Math" panose="02040503050406030204" pitchFamily="18" charset="0"/>
                                  </a:rPr>
                                  <m:t>if</m:t>
                                </m:r>
                                <m:r>
                                  <a:rPr lang="en-US" sz="2700" i="1">
                                    <a:latin typeface="Cambria Math" panose="02040503050406030204" pitchFamily="18" charset="0"/>
                                  </a:rPr>
                                  <m:t> 1+</m:t>
                                </m:r>
                                <m:r>
                                  <a:rPr lang="en-US" sz="2700" i="1">
                                    <a:latin typeface="Cambria Math" panose="02040503050406030204" pitchFamily="18" charset="0"/>
                                  </a:rPr>
                                  <m:t>𝜀</m:t>
                                </m:r>
                                <m:r>
                                  <a:rPr lang="en-US" sz="2700" i="1">
                                    <a:latin typeface="Cambria Math" panose="02040503050406030204" pitchFamily="18" charset="0"/>
                                  </a:rPr>
                                  <m:t>&lt;</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 </m:t>
                                </m:r>
                                <m:r>
                                  <m:rPr>
                                    <m:sty m:val="p"/>
                                  </m:rPr>
                                  <a:rPr lang="en-US" sz="2700">
                                    <a:latin typeface="Cambria Math" panose="02040503050406030204" pitchFamily="18" charset="0"/>
                                  </a:rPr>
                                  <m:t>and</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r>
                                  <a:rPr lang="en-US" sz="2700" i="1">
                                    <a:latin typeface="Cambria Math" panose="02040503050406030204" pitchFamily="18" charset="0"/>
                                  </a:rPr>
                                  <m:t>&gt;</m:t>
                                </m:r>
                                <m:d>
                                  <m:dPr>
                                    <m:ctrlPr>
                                      <a:rPr lang="en-US" sz="2700" i="1">
                                        <a:latin typeface="Cambria Math" panose="02040503050406030204" pitchFamily="18" charset="0"/>
                                      </a:rPr>
                                    </m:ctrlPr>
                                  </m:dPr>
                                  <m:e>
                                    <m:r>
                                      <a:rPr lang="en-US" sz="2700" i="1">
                                        <a:latin typeface="Cambria Math" panose="02040503050406030204" pitchFamily="18" charset="0"/>
                                      </a:rPr>
                                      <m:t>1+</m:t>
                                    </m:r>
                                    <m:r>
                                      <a:rPr lang="en-US" sz="2700" i="1">
                                        <a:latin typeface="Cambria Math" panose="02040503050406030204" pitchFamily="18" charset="0"/>
                                      </a:rPr>
                                      <m:t>𝜀</m:t>
                                    </m:r>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e>
                            </m:mr>
                            <m:mr>
                              <m:e>
                                <m:sSubSup>
                                  <m:sSubSupPr>
                                    <m:ctrlPr>
                                      <a:rPr lang="en-US" sz="2700" i="1">
                                        <a:latin typeface="Cambria Math" panose="02040503050406030204" pitchFamily="18" charset="0"/>
                                      </a:rPr>
                                    </m:ctrlPr>
                                  </m:sSubSup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m:rPr>
                                        <m:sty m:val="p"/>
                                      </m:rPr>
                                      <a:rPr lang="en-US" sz="2700" baseline="-25000">
                                        <a:latin typeface="Cambria Math" panose="02040503050406030204" pitchFamily="18" charset="0"/>
                                      </a:rPr>
                                      <m:t>Φ</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 </m:t>
                                </m:r>
                                <m:r>
                                  <m:rPr>
                                    <m:sty m:val="p"/>
                                  </m:rPr>
                                  <a:rPr lang="en-US" sz="2700">
                                    <a:latin typeface="Cambria Math" panose="02040503050406030204" pitchFamily="18" charset="0"/>
                                  </a:rPr>
                                  <m:t>otherwise</m:t>
                                </m:r>
                              </m:e>
                            </m:mr>
                          </m:m>
                        </m:e>
                      </m:d>
                    </m:oMath>
                  </m:oMathPara>
                </a14:m>
                <a:endParaRPr lang="en-US" sz="2700" dirty="0"/>
              </a:p>
              <a:p>
                <a:pPr marL="0" indent="0">
                  <a:buNone/>
                </a:pPr>
                <a:r>
                  <a:rPr lang="en-US" sz="2700" dirty="0"/>
                  <a:t>Where </a:t>
                </a:r>
                <a:r>
                  <a:rPr lang="en-US" sz="2700" i="1" dirty="0" err="1"/>
                  <a:t>r</a:t>
                </a:r>
                <a:r>
                  <a:rPr lang="en-US" sz="2700" dirty="0" err="1"/>
                  <a:t>’</a:t>
                </a:r>
                <a:r>
                  <a:rPr lang="en-US" sz="2700" baseline="-25000" dirty="0" err="1"/>
                  <a:t>Θ</a:t>
                </a:r>
                <a:r>
                  <a:rPr lang="en-US" sz="2700" dirty="0"/>
                  <a:t>(</a:t>
                </a:r>
                <a:r>
                  <a:rPr lang="en-US" sz="2700" i="1" dirty="0" err="1"/>
                  <a:t>s</a:t>
                </a:r>
                <a:r>
                  <a:rPr lang="en-US" sz="2700" i="1" baseline="-25000" dirty="0" err="1"/>
                  <a:t>t</a:t>
                </a:r>
                <a:r>
                  <a:rPr lang="en-US" sz="2700" dirty="0"/>
                  <a:t>) is the first-order derivative of probability ratio</a:t>
                </a:r>
                <a:r>
                  <a:rPr lang="en-US" sz="2700" i="1" dirty="0"/>
                  <a:t> </a:t>
                </a:r>
                <a:r>
                  <a:rPr lang="en-US" sz="2700" i="1" dirty="0" err="1"/>
                  <a:t>r</a:t>
                </a:r>
                <a:r>
                  <a:rPr lang="en-US" sz="2700" baseline="-25000" dirty="0" err="1"/>
                  <a:t>Θ</a:t>
                </a:r>
                <a:r>
                  <a:rPr lang="en-US" sz="2700" dirty="0"/>
                  <a:t>(</a:t>
                </a:r>
                <a:r>
                  <a:rPr lang="en-US" sz="2700" i="1" dirty="0" err="1"/>
                  <a:t>s</a:t>
                </a:r>
                <a:r>
                  <a:rPr lang="en-US" sz="2700" i="1" baseline="-25000" dirty="0" err="1"/>
                  <a:t>t</a:t>
                </a:r>
                <a:r>
                  <a:rPr lang="en-US" sz="2700" dirty="0"/>
                  <a:t>) with regard to Θ:</a:t>
                </a:r>
              </a:p>
              <a:p>
                <a:pPr marL="0" indent="0">
                  <a:buNone/>
                </a:pPr>
                <a14:m>
                  <m:oMathPara xmlns:m="http://schemas.openxmlformats.org/officeDocument/2006/math">
                    <m:oMathParaPr>
                      <m:jc m:val="centerGroup"/>
                    </m:oMathParaPr>
                    <m:oMath xmlns:m="http://schemas.openxmlformats.org/officeDocument/2006/math">
                      <m:sSubSup>
                        <m:sSubSupPr>
                          <m:ctrlPr>
                            <a:rPr lang="en-US" sz="2700" i="1">
                              <a:latin typeface="Cambria Math" panose="02040503050406030204" pitchFamily="18" charset="0"/>
                            </a:rPr>
                          </m:ctrlPr>
                        </m:sSubSup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sSubSup>
                            <m:sSubSupPr>
                              <m:ctrlPr>
                                <a:rPr lang="en-US" sz="2700" i="1">
                                  <a:latin typeface="Cambria Math" panose="02040503050406030204" pitchFamily="18" charset="0"/>
                                </a:rPr>
                              </m:ctrlPr>
                            </m:sSubSupPr>
                            <m:e>
                              <m:r>
                                <a:rPr lang="en-US" sz="2700" i="1">
                                  <a:latin typeface="Cambria Math" panose="02040503050406030204" pitchFamily="18" charset="0"/>
                                </a:rPr>
                                <m:t>𝜋</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𝑎</m:t>
                                  </m:r>
                                </m:e>
                                <m:sub>
                                  <m:r>
                                    <a:rPr lang="en-US" sz="2700" i="1">
                                      <a:latin typeface="Cambria Math" panose="02040503050406030204" pitchFamily="18" charset="0"/>
                                    </a:rPr>
                                    <m:t>𝑡</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num>
                        <m:den>
                          <m:sSub>
                            <m:sSubPr>
                              <m:ctrlPr>
                                <a:rPr lang="en-US" sz="2700" i="1">
                                  <a:latin typeface="Cambria Math" panose="02040503050406030204" pitchFamily="18" charset="0"/>
                                </a:rPr>
                              </m:ctrlPr>
                            </m:sSubPr>
                            <m:e>
                              <m:r>
                                <a:rPr lang="en-US" sz="2700" i="1">
                                  <a:latin typeface="Cambria Math" panose="02040503050406030204" pitchFamily="18" charset="0"/>
                                </a:rPr>
                                <m:t>𝜋</m:t>
                              </m:r>
                            </m:e>
                            <m:sub>
                              <m:sSub>
                                <m:sSubPr>
                                  <m:ctrlPr>
                                    <a:rPr lang="en-US" sz="2700" i="1">
                                      <a:latin typeface="Cambria Math" panose="02040503050406030204" pitchFamily="18" charset="0"/>
                                    </a:rPr>
                                  </m:ctrlPr>
                                </m:sSubPr>
                                <m:e>
                                  <m:r>
                                    <m:rPr>
                                      <m:sty m:val="p"/>
                                    </m:rPr>
                                    <a:rPr lang="en-US" sz="2700">
                                      <a:latin typeface="Cambria Math" panose="02040503050406030204" pitchFamily="18" charset="0"/>
                                    </a:rPr>
                                    <m:t>Θ</m:t>
                                  </m:r>
                                </m:e>
                                <m:sub>
                                  <m:r>
                                    <a:rPr lang="en-US" sz="2700" i="1">
                                      <a:latin typeface="Cambria Math" panose="02040503050406030204" pitchFamily="18" charset="0"/>
                                    </a:rPr>
                                    <m:t>𝑜𝑙𝑑</m:t>
                                  </m:r>
                                </m:sub>
                              </m:sSub>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𝑎</m:t>
                                  </m:r>
                                </m:e>
                                <m:sub>
                                  <m:r>
                                    <a:rPr lang="en-US" sz="2700" i="1">
                                      <a:latin typeface="Cambria Math" panose="02040503050406030204" pitchFamily="18" charset="0"/>
                                    </a:rPr>
                                    <m:t>𝑡</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den>
                      </m:f>
                    </m:oMath>
                  </m:oMathPara>
                </a14:m>
                <a:endParaRPr lang="en-US" sz="2700" dirty="0"/>
              </a:p>
              <a:p>
                <a:pPr marL="0" indent="0">
                  <a:buNone/>
                </a:pPr>
                <a:r>
                  <a:rPr lang="en-US" sz="2700" dirty="0"/>
                  <a:t>It is easy to calculate the first-order derivative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 of the policy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 with regard to Θ where the action </a:t>
                </a:r>
                <a:r>
                  <a:rPr lang="en-US" sz="2700" i="1" dirty="0"/>
                  <a:t>a</a:t>
                </a:r>
                <a:r>
                  <a:rPr lang="en-US" sz="2700" i="1" baseline="-25000" dirty="0"/>
                  <a:t>t</a:t>
                </a:r>
                <a:r>
                  <a:rPr lang="en-US" sz="2700" dirty="0"/>
                  <a:t> is output of policy transformer (original transformer)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19280" cy="5176066"/>
              </a:xfrm>
              <a:blipFill>
                <a:blip r:embed="rId2"/>
                <a:stretch>
                  <a:fillRect l="-964" t="-1296" r="-101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83</a:t>
            </a:fld>
            <a:endParaRPr lang="en-US"/>
          </a:p>
        </p:txBody>
      </p:sp>
    </p:spTree>
    <p:extLst>
      <p:ext uri="{BB962C8B-B14F-4D97-AF65-F5344CB8AC3E}">
        <p14:creationId xmlns:p14="http://schemas.microsoft.com/office/powerpoint/2010/main" val="15072400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100" dirty="0"/>
              <a:t>Artificial intelligence (AI) raises two main trends related to biological evolution such as reproductive capacity represented by generative AI (</a:t>
            </a:r>
            <a:r>
              <a:rPr lang="en-US" sz="2100" dirty="0" err="1"/>
              <a:t>GenAI</a:t>
            </a:r>
            <a:r>
              <a:rPr lang="en-US" sz="2100" dirty="0"/>
              <a:t>) and self-thinking capacity started with artificial general intelligence (AGI), where </a:t>
            </a:r>
            <a:r>
              <a:rPr lang="en-US" sz="2100" dirty="0" err="1"/>
              <a:t>GenAI</a:t>
            </a:r>
            <a:r>
              <a:rPr lang="en-US" sz="2100" dirty="0"/>
              <a:t> is being developed strongly. </a:t>
            </a:r>
            <a:r>
              <a:rPr lang="en-US" sz="2100" dirty="0" err="1"/>
              <a:t>GenAI</a:t>
            </a:r>
            <a:r>
              <a:rPr lang="en-US" sz="2100" dirty="0"/>
              <a:t> generates any kind of data but if it focuses on linguistics, </a:t>
            </a:r>
            <a:r>
              <a:rPr lang="en-US" sz="2100" dirty="0" err="1"/>
              <a:t>GenAI</a:t>
            </a:r>
            <a:r>
              <a:rPr lang="en-US" sz="2100" dirty="0"/>
              <a:t> will produce human-understanding text which is result of the collaboration of </a:t>
            </a:r>
            <a:r>
              <a:rPr lang="en-US" sz="2100" dirty="0" err="1"/>
              <a:t>GenAI</a:t>
            </a:r>
            <a:r>
              <a:rPr lang="en-US" sz="2100" dirty="0"/>
              <a:t> and statistical translation machine (STM) when STM is more preeminent than grammar-based translation machine. The collaboration of </a:t>
            </a:r>
            <a:r>
              <a:rPr lang="en-US" sz="2100" dirty="0" err="1"/>
              <a:t>GenAI</a:t>
            </a:r>
            <a:r>
              <a:rPr lang="en-US" sz="2100" dirty="0"/>
              <a:t> and STM which is called conventionally large language model (LLM) aims to generate human-understanding text, which is firstly applied into human-machine conservational applications like chat-box although </a:t>
            </a:r>
            <a:r>
              <a:rPr lang="en-US" sz="2100" dirty="0" err="1"/>
              <a:t>GenAI</a:t>
            </a:r>
            <a:r>
              <a:rPr lang="en-US" sz="2100" dirty="0"/>
              <a:t> potential is extended much more than its previous applications. Note, the term “language model” in LLM indicates the incorporation of </a:t>
            </a:r>
            <a:r>
              <a:rPr lang="en-US" sz="2100" dirty="0" err="1"/>
              <a:t>GenAI</a:t>
            </a:r>
            <a:r>
              <a:rPr lang="en-US" sz="2100" dirty="0"/>
              <a:t> and STM for generating human-understanding text like linguistic translation applications do and the term “large” in LLM indicates that LLM is trained on large data (large corpus). LLM applies recurrent neural network (RNN) and long short-term memory (LSTM) into generating text at the first developing stage but later on, because transformer which is invented with self-attention is more preeminent than RNN and LSTM, transformer becomes fundamental of LLM which means that LLM is built upon transformer but the development of LLM is not stopped yet with just only transformer although transformer is still the essential fundamental of LLM now.</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84</a:t>
            </a:fld>
            <a:endParaRPr lang="en-US"/>
          </a:p>
        </p:txBody>
      </p:sp>
    </p:spTree>
    <p:extLst>
      <p:ext uri="{BB962C8B-B14F-4D97-AF65-F5344CB8AC3E}">
        <p14:creationId xmlns:p14="http://schemas.microsoft.com/office/powerpoint/2010/main" val="4906170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2100" dirty="0"/>
              <a:t>Transfer learning is concerned recently (2016) again in order to solve the problem of huge data and coarse data in machine learning, which includes two stages such as pre-training stage and fine-tuning stage. As an excellent result from transfer learning, a model of transfer learning produces which is trained with arbitrary, huge, and coarse data will produces the beginning result known as the template which in turn is improved into the best result in fine-tuning stage by many ways such as supervised learning with standard / finer data and optimization with reinforcement learning. Because pre-training stage in transfer learning is very important, it requires self-supervised learning method due to coarse training data. Fortunately, transformer implements very well its essential self-attention mechanism which is actually a self-supervised learning method, and thus, transformer becomes ideal model for pre-training stage of transfer learning with note that parameters of transformer which are also neural network weights are easy to be improved consequently in fine-tuning stage. Because transformer is essential for both LLM and transfer learning, LLM is developed naturally as a model of transfer learning, which includes two stages such as pre-training stage and fine-tuning stage, which implies that the incorporation of LLM and transfer learning based on transformer where transformer is still the core of LLM is the second developing step of LLM. Fine-tuning stage of LLM is often applied supervised learning methods with standard / finer data but LLMs are developed recently (2024) is being applied reinforcement learning methods into fine-tuning stage so as to make the final result (generated text) better.</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85</a:t>
            </a:fld>
            <a:endParaRPr lang="en-US"/>
          </a:p>
        </p:txBody>
      </p:sp>
    </p:spTree>
    <p:extLst>
      <p:ext uri="{BB962C8B-B14F-4D97-AF65-F5344CB8AC3E}">
        <p14:creationId xmlns:p14="http://schemas.microsoft.com/office/powerpoint/2010/main" val="19561382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sz="2400" dirty="0"/>
              <a:t>The third developing step of LLM is to extend the generating text capacity to the generating multimodal data capacity where multimodal data includes text, image, sound and video. The third generation of LLM, which can generate multimodal data such as text, image, sound and video, is called multimodal LLM. Recent multimodal LLMs like Gemini 2025 can generate extensively mathematical formulas and programming codes, even though they can have reasoning capacity which produces step-by-step reasoning explanations. However, the reasoning capacity is achieved from training the very large data including a lot of knowledge about reasoning, inferences, and mathematics. Therefore, I think that the current reasoning capacity (2024) is not self-thinking mechanism (self-consciousness mechanism) and so, maybe it is necessary to research the integration of fuzzy logic and reinforcement learning to train LLM to understand logic reasoning like LLM was trained to currently “speak” (generate) linguistic text with note that human firstly studies language and then studies logic later.</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86</a:t>
            </a:fld>
            <a:endParaRPr lang="en-US"/>
          </a:p>
        </p:txBody>
      </p:sp>
    </p:spTree>
    <p:extLst>
      <p:ext uri="{BB962C8B-B14F-4D97-AF65-F5344CB8AC3E}">
        <p14:creationId xmlns:p14="http://schemas.microsoft.com/office/powerpoint/2010/main" val="29088962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Gemini family</a:t>
            </a:r>
            <a:endParaRPr lang="en-US" dirty="0"/>
          </a:p>
        </p:txBody>
      </p:sp>
      <p:sp>
        <p:nvSpPr>
          <p:cNvPr id="3" name="Content Placeholder 2"/>
          <p:cNvSpPr>
            <a:spLocks noGrp="1"/>
          </p:cNvSpPr>
          <p:nvPr>
            <p:ph idx="1"/>
          </p:nvPr>
        </p:nvSpPr>
        <p:spPr>
          <a:xfrm>
            <a:off x="71120" y="914399"/>
            <a:ext cx="12029440" cy="5176066"/>
          </a:xfrm>
        </p:spPr>
        <p:txBody>
          <a:bodyPr>
            <a:normAutofit/>
          </a:bodyPr>
          <a:lstStyle/>
          <a:p>
            <a:r>
              <a:rPr lang="en-US" sz="1850" dirty="0" smtClean="0"/>
              <a:t>Recall that language model is machine learning model which supports to solve problems in natural language processing (NLP) especially statistical translation machine (STM) with note that language model is often statistical language model whose main subject is aforementioned sequence generation and attention in which self-supervised learning is concerned. When language model is applied into large dataset, it is called </a:t>
            </a:r>
            <a:r>
              <a:rPr lang="en-US" sz="1850" i="1" dirty="0" smtClean="0"/>
              <a:t>large language model</a:t>
            </a:r>
            <a:r>
              <a:rPr lang="en-US" sz="1850" dirty="0" smtClean="0"/>
              <a:t> (</a:t>
            </a:r>
            <a:r>
              <a:rPr lang="en-US" sz="1850" i="1" dirty="0" smtClean="0"/>
              <a:t>LLM</a:t>
            </a:r>
            <a:r>
              <a:rPr lang="en-US" sz="1850" dirty="0" smtClean="0"/>
              <a:t>).</a:t>
            </a:r>
          </a:p>
          <a:p>
            <a:r>
              <a:rPr lang="en-US" sz="1850" dirty="0" smtClean="0"/>
              <a:t>As aforementioned, </a:t>
            </a:r>
            <a:r>
              <a:rPr lang="en-US" sz="1850" i="1" dirty="0" smtClean="0"/>
              <a:t>transformer</a:t>
            </a:r>
            <a:r>
              <a:rPr lang="en-US" sz="1850" dirty="0" smtClean="0"/>
              <a:t> is the current preeminent model for </a:t>
            </a:r>
            <a:r>
              <a:rPr lang="en-US" sz="1850" dirty="0"/>
              <a:t>sequence generation and </a:t>
            </a:r>
            <a:r>
              <a:rPr lang="en-US" sz="1850" dirty="0" smtClean="0"/>
              <a:t>attention, in which its self-attention is ideal mechanism of self-supervised learning. Therefore this is the first reason that transformer is the current ideal model of LLM.</a:t>
            </a:r>
          </a:p>
          <a:p>
            <a:r>
              <a:rPr lang="en-US" sz="1850" dirty="0" smtClean="0"/>
              <a:t>As aforementioned, </a:t>
            </a:r>
            <a:r>
              <a:rPr lang="en-US" sz="1850" i="1" dirty="0" smtClean="0"/>
              <a:t>transfer </a:t>
            </a:r>
            <a:r>
              <a:rPr lang="en-US" sz="1850" i="1" dirty="0"/>
              <a:t>learning</a:t>
            </a:r>
            <a:r>
              <a:rPr lang="en-US" sz="1850" dirty="0"/>
              <a:t> </a:t>
            </a:r>
            <a:r>
              <a:rPr lang="en-US" sz="1850" dirty="0" smtClean="0"/>
              <a:t>aims to solve </a:t>
            </a:r>
            <a:r>
              <a:rPr lang="en-US" sz="1850" dirty="0"/>
              <a:t>the two problems </a:t>
            </a:r>
            <a:r>
              <a:rPr lang="en-US" sz="1850" dirty="0" smtClean="0"/>
              <a:t>of huge data and unlabeled data </a:t>
            </a:r>
            <a:r>
              <a:rPr lang="en-US" sz="1850" dirty="0"/>
              <a:t>separating the training process by two </a:t>
            </a:r>
            <a:r>
              <a:rPr lang="en-US" sz="1850" dirty="0" smtClean="0"/>
              <a:t>stages</a:t>
            </a:r>
            <a:r>
              <a:rPr lang="en-US" sz="1850" dirty="0"/>
              <a:t> </a:t>
            </a:r>
            <a:r>
              <a:rPr lang="en-US" sz="1850" dirty="0" smtClean="0"/>
              <a:t>such as  </a:t>
            </a:r>
            <a:r>
              <a:rPr lang="en-US" sz="1850" dirty="0"/>
              <a:t>pre-training stage </a:t>
            </a:r>
            <a:r>
              <a:rPr lang="en-US" sz="1850" dirty="0" smtClean="0"/>
              <a:t>and fine-tuning stage. When pre-training stage is concerned, transfer learning model is called pre-trained model (PTM). Because self-supervised learning is the main subject of PTM, transformer is the current good PTM.</a:t>
            </a:r>
            <a:r>
              <a:rPr lang="en-US" sz="1850" dirty="0"/>
              <a:t> Therefore this is the </a:t>
            </a:r>
            <a:r>
              <a:rPr lang="en-US" sz="1850" dirty="0" smtClean="0"/>
              <a:t>second </a:t>
            </a:r>
            <a:r>
              <a:rPr lang="en-US" sz="1850" dirty="0"/>
              <a:t>reason that transformer is the current ideal model of </a:t>
            </a:r>
            <a:r>
              <a:rPr lang="en-US" sz="1850" dirty="0" smtClean="0"/>
              <a:t>LLM when transfer learning is applied into LLM so as to improve continuously the result of data generation by LLM.</a:t>
            </a:r>
          </a:p>
          <a:p>
            <a:r>
              <a:rPr lang="en-US" sz="1850" dirty="0" smtClean="0"/>
              <a:t>Anyhow current LLM follows standards of transformer but please pay attention that exactly, the current LLM applies transformer into data generation in pre-training stage called generative AI (</a:t>
            </a:r>
            <a:r>
              <a:rPr lang="en-US" sz="1850" dirty="0" err="1" smtClean="0"/>
              <a:t>GenAI</a:t>
            </a:r>
            <a:r>
              <a:rPr lang="en-US" sz="1850" dirty="0" smtClean="0"/>
              <a:t>) with regards to transfer learning in which</a:t>
            </a:r>
            <a:r>
              <a:rPr lang="en-US" sz="1850" dirty="0"/>
              <a:t> fine-tuning </a:t>
            </a:r>
            <a:r>
              <a:rPr lang="en-US" sz="1850" dirty="0" smtClean="0"/>
              <a:t>stage can apply supervised learning (classification) and reinforcement earning (optimization) as strengthening mechanism. The term “</a:t>
            </a:r>
            <a:r>
              <a:rPr lang="en-US" sz="1850" dirty="0" err="1" smtClean="0"/>
              <a:t>GenAI</a:t>
            </a:r>
            <a:r>
              <a:rPr lang="en-US" sz="1850" dirty="0" smtClean="0"/>
              <a:t>” focuses on data generation but the term “LLM” mentions both language generation and language understanding. Therefore, please distinguish fine terms such as transformer, transfer learning, PTM, </a:t>
            </a:r>
            <a:r>
              <a:rPr lang="en-US" sz="1850" dirty="0" err="1" smtClean="0"/>
              <a:t>GenAI</a:t>
            </a:r>
            <a:r>
              <a:rPr lang="en-US" sz="1850" dirty="0" smtClean="0"/>
              <a:t>, and LLM as well as their internal relationships. Anyway, LLM is the most important subject here.</a:t>
            </a:r>
          </a:p>
          <a:p>
            <a:endParaRPr lang="en-US" sz="185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87</a:t>
            </a:fld>
            <a:endParaRPr lang="en-US"/>
          </a:p>
        </p:txBody>
      </p:sp>
    </p:spTree>
    <p:extLst>
      <p:ext uri="{BB962C8B-B14F-4D97-AF65-F5344CB8AC3E}">
        <p14:creationId xmlns:p14="http://schemas.microsoft.com/office/powerpoint/2010/main" val="31054719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Gemini </a:t>
            </a:r>
            <a:r>
              <a:rPr lang="en-US" dirty="0"/>
              <a:t>family</a:t>
            </a:r>
          </a:p>
        </p:txBody>
      </p:sp>
      <p:sp>
        <p:nvSpPr>
          <p:cNvPr id="3" name="Content Placeholder 2"/>
          <p:cNvSpPr>
            <a:spLocks noGrp="1"/>
          </p:cNvSpPr>
          <p:nvPr>
            <p:ph idx="1"/>
          </p:nvPr>
        </p:nvSpPr>
        <p:spPr>
          <a:xfrm>
            <a:off x="71120" y="914399"/>
            <a:ext cx="12039600" cy="5176066"/>
          </a:xfrm>
        </p:spPr>
        <p:txBody>
          <a:bodyPr>
            <a:noAutofit/>
          </a:bodyPr>
          <a:lstStyle/>
          <a:p>
            <a:r>
              <a:rPr lang="en-US" sz="1900" dirty="0" smtClean="0"/>
              <a:t>Google developed BERT (2018) as the first LLM as </a:t>
            </a:r>
            <a:r>
              <a:rPr lang="en-US" sz="1900" dirty="0" err="1" smtClean="0"/>
              <a:t>GenAI</a:t>
            </a:r>
            <a:r>
              <a:rPr lang="en-US" sz="1900" dirty="0" smtClean="0"/>
              <a:t> model. Later on, Google developed two LLMs such as </a:t>
            </a:r>
            <a:r>
              <a:rPr lang="en-US" sz="1900" dirty="0" err="1" smtClean="0"/>
              <a:t>LaMDA</a:t>
            </a:r>
            <a:r>
              <a:rPr lang="en-US" sz="1900" dirty="0" smtClean="0"/>
              <a:t> (2021) and </a:t>
            </a:r>
            <a:r>
              <a:rPr lang="en-US" sz="1900" dirty="0" err="1" smtClean="0"/>
              <a:t>PaLM</a:t>
            </a:r>
            <a:r>
              <a:rPr lang="en-US" sz="1900" dirty="0" smtClean="0"/>
              <a:t> (2022)”. </a:t>
            </a:r>
            <a:r>
              <a:rPr lang="en-US" sz="1900" dirty="0" err="1" smtClean="0"/>
              <a:t>LaMDA</a:t>
            </a:r>
            <a:r>
              <a:rPr lang="en-US" sz="1900" dirty="0" smtClean="0"/>
              <a:t> </a:t>
            </a:r>
            <a:r>
              <a:rPr lang="en-US" sz="1900" dirty="0"/>
              <a:t>as abbreviation of </a:t>
            </a:r>
            <a:r>
              <a:rPr lang="en-US" sz="1900" dirty="0" smtClean="0"/>
              <a:t>“Language </a:t>
            </a:r>
            <a:r>
              <a:rPr lang="en-US" sz="1900" dirty="0"/>
              <a:t>Model for Dialogue </a:t>
            </a:r>
            <a:r>
              <a:rPr lang="en-US" sz="1900" dirty="0" smtClean="0"/>
              <a:t>Applications” </a:t>
            </a:r>
            <a:r>
              <a:rPr lang="en-US" sz="1900" dirty="0"/>
              <a:t>focuses on generating text and </a:t>
            </a:r>
            <a:r>
              <a:rPr lang="en-US" sz="1900" i="1" dirty="0" smtClean="0"/>
              <a:t>reasoning</a:t>
            </a:r>
            <a:r>
              <a:rPr lang="en-US" sz="1900" dirty="0" smtClean="0"/>
              <a:t> </a:t>
            </a:r>
            <a:r>
              <a:rPr lang="en-US" sz="1900" i="1" dirty="0" smtClean="0"/>
              <a:t>capacity</a:t>
            </a:r>
            <a:r>
              <a:rPr lang="en-US" sz="1900" dirty="0" smtClean="0"/>
              <a:t> in </a:t>
            </a:r>
            <a:r>
              <a:rPr lang="en-US" sz="1900" dirty="0"/>
              <a:t>conversational </a:t>
            </a:r>
            <a:r>
              <a:rPr lang="en-US" sz="1900" dirty="0" smtClean="0"/>
              <a:t>context. </a:t>
            </a:r>
            <a:r>
              <a:rPr lang="en-US" sz="1900" dirty="0" err="1" smtClean="0"/>
              <a:t>LaMDA</a:t>
            </a:r>
            <a:r>
              <a:rPr lang="en-US" sz="1900" dirty="0" smtClean="0"/>
              <a:t> uses decoder-only transformer like GPT and supports multilingual mechanism.</a:t>
            </a:r>
          </a:p>
          <a:p>
            <a:r>
              <a:rPr lang="en-US" sz="1900" dirty="0" err="1" smtClean="0"/>
              <a:t>PaLM</a:t>
            </a:r>
            <a:r>
              <a:rPr lang="en-US" sz="1900" dirty="0" smtClean="0"/>
              <a:t> as abbreviation </a:t>
            </a:r>
            <a:r>
              <a:rPr lang="en-US" sz="1900" dirty="0"/>
              <a:t>of “Pathways Language Model” focuses on general-purpose and highly capable large language model </a:t>
            </a:r>
            <a:r>
              <a:rPr lang="en-US" sz="1900" dirty="0" smtClean="0"/>
              <a:t>for </a:t>
            </a:r>
            <a:r>
              <a:rPr lang="en-US" sz="1900" dirty="0"/>
              <a:t>both </a:t>
            </a:r>
            <a:r>
              <a:rPr lang="en-US" sz="1900" dirty="0" smtClean="0"/>
              <a:t>generation capacity and reasoning &amp; logic capacity. </a:t>
            </a:r>
            <a:r>
              <a:rPr lang="en-US" sz="1900" dirty="0" err="1"/>
              <a:t>LaMDA</a:t>
            </a:r>
            <a:r>
              <a:rPr lang="en-US" sz="1900" dirty="0"/>
              <a:t> uses decoder-only transformer associated </a:t>
            </a:r>
            <a:r>
              <a:rPr lang="en-US" sz="1900" dirty="0" smtClean="0"/>
              <a:t>with Google’s </a:t>
            </a:r>
            <a:r>
              <a:rPr lang="en-US" sz="1900" dirty="0"/>
              <a:t>Pathways and supports multilingual mechanism</a:t>
            </a:r>
            <a:r>
              <a:rPr lang="en-US" sz="1900" dirty="0" smtClean="0"/>
              <a:t>. According to some information on internet, </a:t>
            </a:r>
            <a:r>
              <a:rPr lang="en-US" sz="1900" dirty="0" err="1" smtClean="0"/>
              <a:t>PaLM</a:t>
            </a:r>
            <a:r>
              <a:rPr lang="en-US" sz="1900" dirty="0" smtClean="0"/>
              <a:t> is stronger than </a:t>
            </a:r>
            <a:r>
              <a:rPr lang="en-US" sz="1900" dirty="0" err="1" smtClean="0"/>
              <a:t>LaMDA</a:t>
            </a:r>
            <a:r>
              <a:rPr lang="en-US" sz="1900" dirty="0" smtClean="0"/>
              <a:t> because of its generality. </a:t>
            </a:r>
            <a:r>
              <a:rPr lang="en-US" sz="1900" dirty="0" err="1" smtClean="0"/>
              <a:t>PaLM</a:t>
            </a:r>
            <a:r>
              <a:rPr lang="en-US" sz="1900" dirty="0" smtClean="0"/>
              <a:t> 2 is improved version of </a:t>
            </a:r>
            <a:r>
              <a:rPr lang="en-US" sz="1900" dirty="0" err="1" smtClean="0"/>
              <a:t>PaLM</a:t>
            </a:r>
            <a:r>
              <a:rPr lang="en-US" sz="1900" dirty="0" smtClean="0"/>
              <a:t> with more multilingual text, </a:t>
            </a:r>
            <a:r>
              <a:rPr lang="en-US" sz="1900" i="1" dirty="0" smtClean="0"/>
              <a:t>code</a:t>
            </a:r>
            <a:r>
              <a:rPr lang="en-US" sz="1900" dirty="0" smtClean="0"/>
              <a:t> and </a:t>
            </a:r>
            <a:r>
              <a:rPr lang="en-US" sz="1900" i="1" dirty="0" smtClean="0"/>
              <a:t>math</a:t>
            </a:r>
            <a:r>
              <a:rPr lang="en-US" sz="1900" dirty="0" smtClean="0"/>
              <a:t>.</a:t>
            </a:r>
          </a:p>
          <a:p>
            <a:r>
              <a:rPr lang="en-US" sz="1900" i="1" dirty="0" smtClean="0"/>
              <a:t>Gemini model</a:t>
            </a:r>
            <a:r>
              <a:rPr lang="en-US" sz="1900" dirty="0" smtClean="0"/>
              <a:t> developed by Google (2023) is successor of </a:t>
            </a:r>
            <a:r>
              <a:rPr lang="en-US" sz="1900" dirty="0" err="1" smtClean="0"/>
              <a:t>LaMDA</a:t>
            </a:r>
            <a:r>
              <a:rPr lang="en-US" sz="1900" dirty="0" smtClean="0"/>
              <a:t> and </a:t>
            </a:r>
            <a:r>
              <a:rPr lang="en-US" sz="1900" dirty="0" err="1" smtClean="0"/>
              <a:t>PaLM</a:t>
            </a:r>
            <a:r>
              <a:rPr lang="en-US" sz="1900" dirty="0" smtClean="0"/>
              <a:t> but it does not base directly </a:t>
            </a:r>
            <a:r>
              <a:rPr lang="en-US" sz="1900" dirty="0"/>
              <a:t>on </a:t>
            </a:r>
            <a:r>
              <a:rPr lang="en-US" sz="1900" dirty="0" err="1"/>
              <a:t>LaMDA</a:t>
            </a:r>
            <a:r>
              <a:rPr lang="en-US" sz="1900" dirty="0"/>
              <a:t> and </a:t>
            </a:r>
            <a:r>
              <a:rPr lang="en-US" sz="1900" dirty="0" err="1" smtClean="0"/>
              <a:t>PaLM</a:t>
            </a:r>
            <a:r>
              <a:rPr lang="en-US" sz="1900" dirty="0" smtClean="0"/>
              <a:t>. Gemini model tries to overcome limitations of </a:t>
            </a:r>
            <a:r>
              <a:rPr lang="en-US" sz="1900" dirty="0" err="1"/>
              <a:t>LaMDA</a:t>
            </a:r>
            <a:r>
              <a:rPr lang="en-US" sz="1900" dirty="0"/>
              <a:t> and </a:t>
            </a:r>
            <a:r>
              <a:rPr lang="en-US" sz="1900" dirty="0" err="1" smtClean="0"/>
              <a:t>PaLM</a:t>
            </a:r>
            <a:r>
              <a:rPr lang="en-US" sz="1900" dirty="0" smtClean="0"/>
              <a:t>, especially the two most significant aspects of Gemini model are multimodal supporting and Mixture-of-Experts (</a:t>
            </a:r>
            <a:r>
              <a:rPr lang="en-US" sz="1900" dirty="0" err="1" smtClean="0"/>
              <a:t>MoE</a:t>
            </a:r>
            <a:r>
              <a:rPr lang="en-US" sz="1900" dirty="0" smtClean="0"/>
              <a:t>) architecture. Moreover, Gemini also concerns strong point of BERT which is the ability to understanding lingual text because the strong point of </a:t>
            </a:r>
            <a:r>
              <a:rPr lang="en-US" sz="1900" dirty="0" err="1" smtClean="0"/>
              <a:t>LaMDA</a:t>
            </a:r>
            <a:r>
              <a:rPr lang="en-US" sz="1900" dirty="0" smtClean="0"/>
              <a:t> and </a:t>
            </a:r>
            <a:r>
              <a:rPr lang="en-US" sz="1900" dirty="0" err="1" smtClean="0"/>
              <a:t>PaLM</a:t>
            </a:r>
            <a:r>
              <a:rPr lang="en-US" sz="1900" dirty="0" smtClean="0"/>
              <a:t> is generative &amp; reasoning ability although all LLMs must support two abilities of lingual generation and lingual understanding. Note that BERT uses encoder-only transformer associated with masked language model which tries to understand texts.</a:t>
            </a:r>
          </a:p>
          <a:p>
            <a:r>
              <a:rPr lang="en-US" sz="1900" dirty="0" smtClean="0"/>
              <a:t>Because Gemini model has some improved variants, it is called </a:t>
            </a:r>
            <a:r>
              <a:rPr lang="en-US" sz="1900" i="1" dirty="0" smtClean="0"/>
              <a:t>Gemini family</a:t>
            </a:r>
            <a:r>
              <a:rPr lang="en-US" sz="1900" dirty="0" smtClean="0"/>
              <a:t> as a convention. The first version of Gemini family is called Bard</a:t>
            </a:r>
            <a:r>
              <a:rPr lang="en-US" sz="1900" dirty="0"/>
              <a:t>. The next </a:t>
            </a:r>
            <a:r>
              <a:rPr lang="en-US" sz="1900" dirty="0" smtClean="0"/>
              <a:t>slide summarizes </a:t>
            </a:r>
            <a:r>
              <a:rPr lang="en-US" sz="1900" dirty="0" err="1" smtClean="0"/>
              <a:t>LaMDA</a:t>
            </a:r>
            <a:r>
              <a:rPr lang="en-US" sz="1900" dirty="0" smtClean="0"/>
              <a:t>, </a:t>
            </a:r>
            <a:r>
              <a:rPr lang="en-US" sz="1900" dirty="0" err="1" smtClean="0"/>
              <a:t>PaLM</a:t>
            </a:r>
            <a:r>
              <a:rPr lang="en-US" sz="1900" dirty="0" smtClean="0"/>
              <a:t>, and Gemini family according to itself.</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88</a:t>
            </a:fld>
            <a:endParaRPr lang="en-US"/>
          </a:p>
        </p:txBody>
      </p:sp>
    </p:spTree>
    <p:extLst>
      <p:ext uri="{BB962C8B-B14F-4D97-AF65-F5344CB8AC3E}">
        <p14:creationId xmlns:p14="http://schemas.microsoft.com/office/powerpoint/2010/main" val="168297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850133386"/>
              </p:ext>
            </p:extLst>
          </p:nvPr>
        </p:nvGraphicFramePr>
        <p:xfrm>
          <a:off x="81280" y="914400"/>
          <a:ext cx="12019280" cy="5441952"/>
        </p:xfrm>
        <a:graphic>
          <a:graphicData uri="http://schemas.openxmlformats.org/drawingml/2006/table">
            <a:tbl>
              <a:tblPr firstRow="1" bandRow="1">
                <a:tableStyleId>{073A0DAA-6AF3-43AB-8588-CEC1D06C72B9}</a:tableStyleId>
              </a:tblPr>
              <a:tblGrid>
                <a:gridCol w="1686560">
                  <a:extLst>
                    <a:ext uri="{9D8B030D-6E8A-4147-A177-3AD203B41FA5}">
                      <a16:colId xmlns:a16="http://schemas.microsoft.com/office/drawing/2014/main" val="69583837"/>
                    </a:ext>
                  </a:extLst>
                </a:gridCol>
                <a:gridCol w="2936240">
                  <a:extLst>
                    <a:ext uri="{9D8B030D-6E8A-4147-A177-3AD203B41FA5}">
                      <a16:colId xmlns:a16="http://schemas.microsoft.com/office/drawing/2014/main" val="3612390321"/>
                    </a:ext>
                  </a:extLst>
                </a:gridCol>
                <a:gridCol w="2824480">
                  <a:extLst>
                    <a:ext uri="{9D8B030D-6E8A-4147-A177-3AD203B41FA5}">
                      <a16:colId xmlns:a16="http://schemas.microsoft.com/office/drawing/2014/main" val="3965977957"/>
                    </a:ext>
                  </a:extLst>
                </a:gridCol>
                <a:gridCol w="4572000">
                  <a:extLst>
                    <a:ext uri="{9D8B030D-6E8A-4147-A177-3AD203B41FA5}">
                      <a16:colId xmlns:a16="http://schemas.microsoft.com/office/drawing/2014/main" val="36155170"/>
                    </a:ext>
                  </a:extLst>
                </a:gridCol>
              </a:tblGrid>
              <a:tr h="680244">
                <a:tc>
                  <a:txBody>
                    <a:bodyPr/>
                    <a:lstStyle/>
                    <a:p>
                      <a:r>
                        <a:rPr lang="en-US" dirty="0" smtClean="0">
                          <a:latin typeface="Times New Roman" panose="02020603050405020304" pitchFamily="18" charset="0"/>
                          <a:cs typeface="Times New Roman" panose="02020603050405020304" pitchFamily="18" charset="0"/>
                        </a:rPr>
                        <a:t>Feature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LaMDA</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PaLM</a:t>
                      </a:r>
                      <a:r>
                        <a:rPr lang="en-US" dirty="0" smtClean="0">
                          <a:latin typeface="Times New Roman" panose="02020603050405020304" pitchFamily="18" charset="0"/>
                          <a:cs typeface="Times New Roman" panose="02020603050405020304" pitchFamily="18" charset="0"/>
                        </a:rPr>
                        <a:t> 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Gemini family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01037914"/>
                  </a:ext>
                </a:extLst>
              </a:tr>
              <a:tr h="680244">
                <a:tc>
                  <a:txBody>
                    <a:bodyPr/>
                    <a:lstStyle/>
                    <a:p>
                      <a:r>
                        <a:rPr lang="en-US" dirty="0" smtClean="0">
                          <a:latin typeface="Times New Roman" panose="02020603050405020304" pitchFamily="18" charset="0"/>
                          <a:cs typeface="Times New Roman" panose="02020603050405020304" pitchFamily="18" charset="0"/>
                        </a:rPr>
                        <a:t>Goal</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Conversational AI</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General purpose with improvements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Multimodal</a:t>
                      </a:r>
                      <a:r>
                        <a:rPr lang="en-US" baseline="0" dirty="0" smtClean="0">
                          <a:latin typeface="Times New Roman" panose="02020603050405020304" pitchFamily="18" charset="0"/>
                          <a:cs typeface="Times New Roman" panose="02020603050405020304" pitchFamily="18" charset="0"/>
                        </a:rPr>
                        <a:t> AI for diversity</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46326824"/>
                  </a:ext>
                </a:extLst>
              </a:tr>
              <a:tr h="680244">
                <a:tc>
                  <a:txBody>
                    <a:bodyPr/>
                    <a:lstStyle/>
                    <a:p>
                      <a:r>
                        <a:rPr lang="en-US" dirty="0" smtClean="0">
                          <a:latin typeface="Times New Roman" panose="02020603050405020304" pitchFamily="18" charset="0"/>
                          <a:cs typeface="Times New Roman" panose="02020603050405020304" pitchFamily="18" charset="0"/>
                        </a:rPr>
                        <a:t>Multimodality</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Text-focused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Text-focused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Multimodal with text, image, sound, video, etc.</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7534413"/>
                  </a:ext>
                </a:extLst>
              </a:tr>
              <a:tr h="680244">
                <a:tc>
                  <a:txBody>
                    <a:bodyPr/>
                    <a:lstStyle/>
                    <a:p>
                      <a:r>
                        <a:rPr lang="en-US" dirty="0" smtClean="0">
                          <a:latin typeface="Times New Roman" panose="02020603050405020304" pitchFamily="18" charset="0"/>
                          <a:cs typeface="Times New Roman" panose="02020603050405020304" pitchFamily="18" charset="0"/>
                        </a:rPr>
                        <a:t>Reasoning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Conversational coherence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Improved general reasoning</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Advanced reasoning across modals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85031137"/>
                  </a:ext>
                </a:extLst>
              </a:tr>
              <a:tr h="680244">
                <a:tc>
                  <a:txBody>
                    <a:bodyPr/>
                    <a:lstStyle/>
                    <a:p>
                      <a:r>
                        <a:rPr lang="en-US" dirty="0" smtClean="0">
                          <a:latin typeface="Times New Roman" panose="02020603050405020304" pitchFamily="18" charset="0"/>
                          <a:cs typeface="Times New Roman" panose="02020603050405020304" pitchFamily="18" charset="0"/>
                        </a:rPr>
                        <a:t>Use cases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Dialogue agents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Advanced</a:t>
                      </a:r>
                      <a:r>
                        <a:rPr lang="en-US" baseline="0" dirty="0" smtClean="0">
                          <a:latin typeface="Times New Roman" panose="02020603050405020304" pitchFamily="18" charset="0"/>
                          <a:cs typeface="Times New Roman" panose="02020603050405020304" pitchFamily="18" charset="0"/>
                        </a:rPr>
                        <a:t> language tasks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Wide range: chat box, content creation, coding, complex analysis accord modals.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29338396"/>
                  </a:ext>
                </a:extLst>
              </a:tr>
              <a:tr h="680244">
                <a:tc>
                  <a:txBody>
                    <a:bodyPr/>
                    <a:lstStyle/>
                    <a:p>
                      <a:r>
                        <a:rPr lang="en-US" dirty="0" smtClean="0">
                          <a:latin typeface="Times New Roman" panose="02020603050405020304" pitchFamily="18" charset="0"/>
                          <a:cs typeface="Times New Roman" panose="02020603050405020304" pitchFamily="18" charset="0"/>
                        </a:rPr>
                        <a:t>Foundation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Decoder-only transformer</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Transformer-based</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Transformer-based with multimodal enhancements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49534895"/>
                  </a:ext>
                </a:extLst>
              </a:tr>
              <a:tr h="680244">
                <a:tc>
                  <a:txBody>
                    <a:bodyPr/>
                    <a:lstStyle/>
                    <a:p>
                      <a:r>
                        <a:rPr lang="en-US" dirty="0" smtClean="0">
                          <a:latin typeface="Times New Roman" panose="02020603050405020304" pitchFamily="18" charset="0"/>
                          <a:cs typeface="Times New Roman" panose="02020603050405020304" pitchFamily="18" charset="0"/>
                        </a:rPr>
                        <a:t>Successor to</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Meena</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smtClean="0">
                          <a:latin typeface="Times New Roman" panose="02020603050405020304" pitchFamily="18" charset="0"/>
                          <a:cs typeface="Times New Roman" panose="02020603050405020304" pitchFamily="18" charset="0"/>
                        </a:rPr>
                        <a:t>LaMDA</a:t>
                      </a:r>
                      <a:r>
                        <a:rPr lang="en-US" dirty="0" smtClean="0">
                          <a:latin typeface="Times New Roman" panose="02020603050405020304" pitchFamily="18" charset="0"/>
                          <a:cs typeface="Times New Roman" panose="02020603050405020304" pitchFamily="18" charset="0"/>
                        </a:rPr>
                        <a:t>,</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PaLM</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PaLM2</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26616927"/>
                  </a:ext>
                </a:extLst>
              </a:tr>
              <a:tr h="680244">
                <a:tc>
                  <a:txBody>
                    <a:bodyPr/>
                    <a:lstStyle/>
                    <a:p>
                      <a:r>
                        <a:rPr lang="en-US" dirty="0" smtClean="0">
                          <a:latin typeface="Times New Roman" panose="02020603050405020304" pitchFamily="18" charset="0"/>
                          <a:cs typeface="Times New Roman" panose="02020603050405020304" pitchFamily="18" charset="0"/>
                        </a:rPr>
                        <a:t>Current status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Replaced by PaLM2,</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Gemini</a:t>
                      </a:r>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Replaced by Gemini.</a:t>
                      </a: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Google/s current flagship AI model</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53859059"/>
                  </a:ext>
                </a:extLst>
              </a:tr>
            </a:tbl>
          </a:graphicData>
        </a:graphic>
      </p:graphicFrame>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89</a:t>
            </a:fld>
            <a:endParaRPr lang="en-US"/>
          </a:p>
        </p:txBody>
      </p:sp>
    </p:spTree>
    <p:extLst>
      <p:ext uri="{BB962C8B-B14F-4D97-AF65-F5344CB8AC3E}">
        <p14:creationId xmlns:p14="http://schemas.microsoft.com/office/powerpoint/2010/main" val="421947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400" dirty="0"/>
                  <a:t>In general, when a sequence is modeled by a RNN or a LSTM, it is possible to generate a new sequence after RNN or LSTM is trained by backpropagation algorithm associated with stochastic gradient descent (</a:t>
                </a:r>
                <a:r>
                  <a:rPr lang="en-US" sz="2400" i="1" dirty="0"/>
                  <a:t>SGD</a:t>
                </a:r>
                <a:r>
                  <a:rPr lang="en-US" sz="2400" dirty="0"/>
                  <a:t>) algorithm. In other words, RNN and LSTM are important generation models although transformer is the main subject in this report because STM is, essentially, a sequence generation model that generates a new sentence in target language from a sentence in source language when sentence in NLP is represented by sequence. Because RNN and LSTM have the same methodological ideology, RNN is mentioned rather than LSTM because RNN is simpler one but they can be applied by exchangeable manner. For instance, given simplest case that source sequence </a:t>
                </a:r>
                <a:r>
                  <a:rPr lang="en-US" sz="2400" b="1" i="1" dirty="0"/>
                  <a:t>X</a:t>
                </a:r>
                <a:r>
                  <a:rPr lang="en-US" sz="2400" dirty="0"/>
                  <a:t> = (</a:t>
                </a:r>
                <a:r>
                  <a:rPr lang="en-US" sz="2400" b="1" i="1" dirty="0"/>
                  <a:t>x</a:t>
                </a:r>
                <a:r>
                  <a:rPr lang="en-US" sz="2400" baseline="-25000" dirty="0"/>
                  <a:t>1</a:t>
                </a:r>
                <a:r>
                  <a:rPr lang="en-US" sz="2400" dirty="0"/>
                  <a:t>, </a:t>
                </a:r>
                <a:r>
                  <a:rPr lang="en-US" sz="2400" b="1" i="1" dirty="0"/>
                  <a:t>x</a:t>
                </a:r>
                <a:r>
                  <a:rPr lang="en-US" sz="2400" baseline="-25000" dirty="0"/>
                  <a:t>2</a:t>
                </a:r>
                <a:r>
                  <a:rPr lang="en-US" sz="2400" dirty="0"/>
                  <a:t>,…, </a:t>
                </a:r>
                <a:r>
                  <a:rPr lang="en-US" sz="2400" b="1" i="1" dirty="0" err="1"/>
                  <a:t>x</a:t>
                </a:r>
                <a:r>
                  <a:rPr lang="en-US" sz="2400" i="1" baseline="-25000" dirty="0" err="1"/>
                  <a:t>m</a:t>
                </a:r>
                <a:r>
                  <a:rPr lang="en-US" sz="2400" dirty="0"/>
                  <a:t>)</a:t>
                </a:r>
                <a:r>
                  <a:rPr lang="en-US" sz="2400" i="1" baseline="30000" dirty="0"/>
                  <a:t>T</a:t>
                </a:r>
                <a:r>
                  <a:rPr lang="en-US" sz="2400" dirty="0"/>
                  <a:t> and target sequence also called generated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have the same length </a:t>
                </a:r>
                <a:r>
                  <a:rPr lang="en-US" sz="2400" i="1" dirty="0"/>
                  <a:t>m</a:t>
                </a:r>
                <a:r>
                  <a:rPr lang="en-US" sz="2400" dirty="0"/>
                  <a:t> = </a:t>
                </a:r>
                <a:r>
                  <a:rPr lang="en-US" sz="2400" i="1" dirty="0"/>
                  <a:t>n</a:t>
                </a:r>
                <a:r>
                  <a:rPr lang="en-US" sz="24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1" i="1">
                                    <a:latin typeface="Cambria Math" panose="02040503050406030204" pitchFamily="18" charset="0"/>
                                  </a:rPr>
                                  <m:t>𝑿</m:t>
                                </m:r>
                              </m:e>
                              <m:e>
                                <m:r>
                                  <m:rPr>
                                    <m:sty m:val="p"/>
                                  </m:rPr>
                                  <a:rPr lang="en-US" sz="2400">
                                    <a:latin typeface="Cambria Math" panose="02040503050406030204" pitchFamily="18" charset="0"/>
                                  </a:rPr>
                                  <m:t>Θ</m:t>
                                </m:r>
                              </m:e>
                            </m:d>
                          </m:e>
                        </m:mr>
                      </m:m>
                    </m:oMath>
                  </m:oMathPara>
                </a14:m>
                <a:endParaRPr lang="en-US" sz="2400" dirty="0"/>
              </a:p>
              <a:p>
                <a:pPr marL="0" indent="0">
                  <a:buNone/>
                </a:pPr>
                <a:r>
                  <a:rPr lang="en-US" sz="2400" dirty="0"/>
                  <a:t>Generation model </a:t>
                </a:r>
                <a:r>
                  <a:rPr lang="en-US" sz="2400" i="1" dirty="0"/>
                  <a:t>f</a:t>
                </a:r>
                <a:r>
                  <a:rPr lang="en-US" sz="2400" dirty="0"/>
                  <a:t>(</a:t>
                </a:r>
                <a:r>
                  <a:rPr lang="en-US" sz="2400" b="1" i="1" dirty="0"/>
                  <a:t>x</a:t>
                </a:r>
                <a:r>
                  <a:rPr lang="en-US" sz="2400" dirty="0"/>
                  <a:t> | Θ) is implemented by a RNN of </a:t>
                </a:r>
                <a:r>
                  <a:rPr lang="en-US" sz="2400" i="1" dirty="0"/>
                  <a:t>n</a:t>
                </a:r>
                <a:r>
                  <a:rPr lang="en-US" sz="2400" dirty="0"/>
                  <a:t> states (</a:t>
                </a:r>
                <a:r>
                  <a:rPr lang="en-US" sz="2400" b="1" i="1" dirty="0" err="1"/>
                  <a:t>x</a:t>
                </a:r>
                <a:r>
                  <a:rPr lang="en-US" sz="2400" i="1" baseline="-25000" dirty="0" err="1"/>
                  <a:t>t</a:t>
                </a:r>
                <a:r>
                  <a:rPr lang="en-US" sz="2400" dirty="0"/>
                  <a:t>, </a:t>
                </a:r>
                <a:r>
                  <a:rPr lang="en-US" sz="2400" b="1" i="1" dirty="0" err="1"/>
                  <a:t>h</a:t>
                </a:r>
                <a:r>
                  <a:rPr lang="en-US" sz="2400" i="1" baseline="-25000" dirty="0" err="1"/>
                  <a:t>t</a:t>
                </a:r>
                <a:r>
                  <a:rPr lang="en-US" sz="2400" dirty="0"/>
                  <a:t>, </a:t>
                </a:r>
                <a:r>
                  <a:rPr lang="en-US" sz="2400" b="1" i="1" dirty="0" err="1"/>
                  <a:t>o</a:t>
                </a:r>
                <a:r>
                  <a:rPr lang="en-US" sz="2400" i="1" baseline="-25000" dirty="0" err="1"/>
                  <a:t>t</a:t>
                </a:r>
                <a:r>
                  <a:rPr lang="en-US" sz="2400" dirty="0"/>
                  <a:t>) so that </a:t>
                </a:r>
                <a:r>
                  <a:rPr lang="en-US" sz="2400" b="1" i="1" dirty="0" err="1"/>
                  <a:t>o</a:t>
                </a:r>
                <a:r>
                  <a:rPr lang="en-US" sz="2400" i="1" baseline="-25000" dirty="0" err="1"/>
                  <a:t>t</a:t>
                </a:r>
                <a:r>
                  <a:rPr lang="en-US" sz="2400" dirty="0"/>
                  <a:t> = </a:t>
                </a:r>
                <a:r>
                  <a:rPr lang="en-US" sz="2400" b="1" i="1" dirty="0" err="1"/>
                  <a:t>y</a:t>
                </a:r>
                <a:r>
                  <a:rPr lang="en-US" sz="2400" i="1" baseline="-25000" dirty="0" err="1"/>
                  <a:t>t</a:t>
                </a:r>
                <a:r>
                  <a:rPr lang="en-US" sz="2400" dirty="0"/>
                  <a:t> for all </a:t>
                </a:r>
                <a:r>
                  <a:rPr lang="en-US" sz="2400" i="1" dirty="0"/>
                  <a:t>t</a:t>
                </a:r>
                <a:r>
                  <a:rPr lang="en-US" sz="2400" dirty="0"/>
                  <a:t> from 1 to </a:t>
                </a:r>
                <a:r>
                  <a:rPr lang="en-US" sz="2400" i="1" dirty="0"/>
                  <a:t>n</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810" t="-942" r="-759" b="-45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26403219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81280" y="914399"/>
            <a:ext cx="6664960" cy="5176066"/>
          </a:xfrm>
        </p:spPr>
        <p:txBody>
          <a:bodyPr>
            <a:noAutofit/>
          </a:bodyPr>
          <a:lstStyle/>
          <a:p>
            <a:r>
              <a:rPr lang="en-US" sz="2000" dirty="0" smtClean="0"/>
              <a:t>Recall that the </a:t>
            </a:r>
            <a:r>
              <a:rPr lang="en-US" sz="2000" dirty="0"/>
              <a:t>two most significant aspects of Gemini </a:t>
            </a:r>
            <a:r>
              <a:rPr lang="en-US" sz="2000" dirty="0" smtClean="0"/>
              <a:t>family </a:t>
            </a:r>
            <a:r>
              <a:rPr lang="en-US" sz="2000" dirty="0"/>
              <a:t>are multimodal supporting and Mixture-of-Experts (</a:t>
            </a:r>
            <a:r>
              <a:rPr lang="en-US" sz="2000" dirty="0" err="1"/>
              <a:t>MoE</a:t>
            </a:r>
            <a:r>
              <a:rPr lang="en-US" sz="2000" dirty="0"/>
              <a:t>) architecture</a:t>
            </a:r>
            <a:r>
              <a:rPr lang="en-US" sz="2000" dirty="0" smtClean="0"/>
              <a:t>. </a:t>
            </a:r>
            <a:r>
              <a:rPr lang="en-US" sz="2000" dirty="0" err="1" smtClean="0"/>
              <a:t>MoE</a:t>
            </a:r>
            <a:r>
              <a:rPr lang="en-US" sz="2000" dirty="0" smtClean="0"/>
              <a:t> is a voting model where final result is the synthetized result from many suitable experts. Exactly, </a:t>
            </a:r>
            <a:r>
              <a:rPr lang="en-US" sz="2000" dirty="0" err="1" smtClean="0"/>
              <a:t>MoE</a:t>
            </a:r>
            <a:r>
              <a:rPr lang="en-US" sz="2000" dirty="0" smtClean="0"/>
              <a:t> has three main component such as Experts, Gating Network and Combination Function.</a:t>
            </a:r>
          </a:p>
          <a:p>
            <a:r>
              <a:rPr lang="en-US" sz="2000" i="1" dirty="0" smtClean="0"/>
              <a:t>Experts</a:t>
            </a:r>
            <a:r>
              <a:rPr lang="en-US" sz="2000" dirty="0" smtClean="0"/>
              <a:t> are often partial transformers that generates data called partial results as usual. </a:t>
            </a:r>
            <a:r>
              <a:rPr lang="en-US" sz="2000" i="1" dirty="0" smtClean="0"/>
              <a:t>Gating Network</a:t>
            </a:r>
            <a:r>
              <a:rPr lang="en-US" sz="2000" dirty="0" smtClean="0"/>
              <a:t> selects which experts are suitable for a generation task, which means that only partial results from appropriate experts will be synthetized into final result. Finally, </a:t>
            </a:r>
            <a:r>
              <a:rPr lang="en-US" sz="2000" i="1" dirty="0" smtClean="0"/>
              <a:t>Combination Function</a:t>
            </a:r>
            <a:r>
              <a:rPr lang="en-US" sz="2000" dirty="0" smtClean="0"/>
              <a:t> will synthetize partial results from different appropriate experts into final result.</a:t>
            </a:r>
          </a:p>
          <a:p>
            <a:r>
              <a:rPr lang="en-US" sz="2000" dirty="0" smtClean="0"/>
              <a:t>In general, </a:t>
            </a:r>
            <a:r>
              <a:rPr lang="en-US" sz="2000" dirty="0" err="1" smtClean="0"/>
              <a:t>MoE</a:t>
            </a:r>
            <a:r>
              <a:rPr lang="en-US" sz="2000" dirty="0" smtClean="0"/>
              <a:t> is much potential because it can expend the capacity of transformer by taking advantages the technique which is similar to swarm intelligence inside many transformers.</a:t>
            </a:r>
            <a:endParaRPr lang="en-US" sz="20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90</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240" y="1967129"/>
            <a:ext cx="5397777" cy="3200564"/>
          </a:xfrm>
          <a:prstGeom prst="rect">
            <a:avLst/>
          </a:prstGeom>
        </p:spPr>
      </p:pic>
      <p:sp>
        <p:nvSpPr>
          <p:cNvPr id="8" name="Rectangle 7"/>
          <p:cNvSpPr/>
          <p:nvPr/>
        </p:nvSpPr>
        <p:spPr>
          <a:xfrm>
            <a:off x="7823530" y="5160491"/>
            <a:ext cx="3243196" cy="707886"/>
          </a:xfrm>
          <a:prstGeom prst="rect">
            <a:avLst/>
          </a:prstGeom>
        </p:spPr>
        <p:txBody>
          <a:bodyPr wrap="none">
            <a:spAutoFit/>
          </a:bodyPr>
          <a:lstStyle/>
          <a:p>
            <a:pPr algn="ctr"/>
            <a:r>
              <a:rPr lang="en-US" sz="2000" dirty="0" err="1">
                <a:latin typeface="Times New Roman" panose="02020603050405020304" pitchFamily="18" charset="0"/>
                <a:cs typeface="Times New Roman" panose="02020603050405020304" pitchFamily="18" charset="0"/>
              </a:rPr>
              <a:t>MoE</a:t>
            </a:r>
            <a:r>
              <a:rPr lang="en-US" sz="2000" dirty="0">
                <a:latin typeface="Times New Roman" panose="02020603050405020304" pitchFamily="18" charset="0"/>
                <a:cs typeface="Times New Roman" panose="02020603050405020304" pitchFamily="18" charset="0"/>
              </a:rPr>
              <a:t> of Gemini </a:t>
            </a:r>
            <a:r>
              <a:rPr lang="en-US" sz="2000" dirty="0" smtClean="0">
                <a:latin typeface="Times New Roman" panose="02020603050405020304" pitchFamily="18" charset="0"/>
                <a:cs typeface="Times New Roman" panose="02020603050405020304" pitchFamily="18" charset="0"/>
              </a:rPr>
              <a:t>family</a:t>
            </a:r>
          </a:p>
          <a:p>
            <a:pPr algn="ctr"/>
            <a:r>
              <a:rPr lang="en-US" sz="2000" dirty="0" smtClean="0">
                <a:latin typeface="Times New Roman" panose="02020603050405020304" pitchFamily="18" charset="0"/>
                <a:cs typeface="Times New Roman" panose="02020603050405020304" pitchFamily="18" charset="0"/>
              </a:rPr>
              <a:t>(Gonzalez-Zapata </a:t>
            </a:r>
            <a:r>
              <a:rPr lang="en-US" sz="2000" dirty="0">
                <a:latin typeface="Times New Roman" panose="02020603050405020304" pitchFamily="18" charset="0"/>
                <a:cs typeface="Times New Roman" panose="02020603050405020304" pitchFamily="18" charset="0"/>
              </a:rPr>
              <a:t>et al. 2022)</a:t>
            </a:r>
          </a:p>
        </p:txBody>
      </p:sp>
    </p:spTree>
    <p:extLst>
      <p:ext uri="{BB962C8B-B14F-4D97-AF65-F5344CB8AC3E}">
        <p14:creationId xmlns:p14="http://schemas.microsoft.com/office/powerpoint/2010/main" val="13461039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132080" y="914399"/>
            <a:ext cx="11938000" cy="5176066"/>
          </a:xfrm>
        </p:spPr>
        <p:txBody>
          <a:bodyPr>
            <a:normAutofit/>
          </a:bodyPr>
          <a:lstStyle/>
          <a:p>
            <a:r>
              <a:rPr lang="en-US" sz="1950" i="1" dirty="0" smtClean="0"/>
              <a:t>Multimodal supporting</a:t>
            </a:r>
            <a:r>
              <a:rPr lang="en-US" sz="1950" dirty="0" smtClean="0"/>
              <a:t> is an important aspect of almost modern LLMs because such LLMs have to generate data in many types such as text, image, sound, and video where first implementations of LLM like BERT and GPT can only generate text. Note, the term “modal” implies data type. Information from different modals must be aggregated together according to a so-called fusion mechanism. There are three </a:t>
            </a:r>
            <a:r>
              <a:rPr lang="en-US" sz="1950" dirty="0"/>
              <a:t>fusion </a:t>
            </a:r>
            <a:r>
              <a:rPr lang="en-US" sz="1950" dirty="0" smtClean="0"/>
              <a:t>mechanisms in literature such as single fusion, dual fusion and combined fusion.</a:t>
            </a:r>
          </a:p>
          <a:p>
            <a:r>
              <a:rPr lang="en-US" sz="1950" i="1" dirty="0" smtClean="0"/>
              <a:t>Single fusion</a:t>
            </a:r>
            <a:r>
              <a:rPr lang="en-US" sz="1950" dirty="0" smtClean="0"/>
              <a:t> method tries to fuses different modals, for example, text and image into one data representation in the final step through some intermediate steps. The intermediate steps fork single fusion method into two sub-methods such as </a:t>
            </a:r>
            <a:r>
              <a:rPr lang="en-US" sz="1950" i="1" dirty="0" smtClean="0"/>
              <a:t>single-stream sub-method</a:t>
            </a:r>
            <a:r>
              <a:rPr lang="en-US" sz="1950" dirty="0" smtClean="0"/>
              <a:t> and </a:t>
            </a:r>
            <a:r>
              <a:rPr lang="en-US" sz="1950" i="1" dirty="0" smtClean="0"/>
              <a:t>dual-stream sub-method</a:t>
            </a:r>
            <a:r>
              <a:rPr lang="en-US" sz="1950" dirty="0" smtClean="0"/>
              <a:t>. Concretely, </a:t>
            </a:r>
            <a:r>
              <a:rPr lang="en-US" sz="1950" dirty="0"/>
              <a:t>single-stream </a:t>
            </a:r>
            <a:r>
              <a:rPr lang="en-US" sz="1950" dirty="0" smtClean="0"/>
              <a:t>sub-method concatenates text and image right at the first step into an data array and later on, such data array is fed into transformer as usual. Dual-stream sub-method uses two sub-transformers, each for text and each for image, but the two sub-transformers are not separated because </a:t>
            </a:r>
            <a:r>
              <a:rPr lang="en-US" sz="1950" i="1" dirty="0" smtClean="0"/>
              <a:t>Q</a:t>
            </a:r>
            <a:r>
              <a:rPr lang="en-US" sz="1950" dirty="0" smtClean="0"/>
              <a:t> image-matrix becomes </a:t>
            </a:r>
            <a:r>
              <a:rPr lang="en-US" sz="1950" i="1" dirty="0" smtClean="0"/>
              <a:t>K</a:t>
            </a:r>
            <a:r>
              <a:rPr lang="en-US" sz="1950" dirty="0" smtClean="0"/>
              <a:t> text-matrix and </a:t>
            </a:r>
            <a:r>
              <a:rPr lang="en-US" sz="1950" i="1" dirty="0" smtClean="0"/>
              <a:t>V</a:t>
            </a:r>
            <a:r>
              <a:rPr lang="en-US" sz="1950" dirty="0" smtClean="0"/>
              <a:t> text-matrix, vice versa, </a:t>
            </a:r>
            <a:r>
              <a:rPr lang="en-US" sz="1950" i="1" dirty="0"/>
              <a:t>Q</a:t>
            </a:r>
            <a:r>
              <a:rPr lang="en-US" sz="1950" dirty="0"/>
              <a:t> </a:t>
            </a:r>
            <a:r>
              <a:rPr lang="en-US" sz="1950" dirty="0" smtClean="0"/>
              <a:t>text-matrix </a:t>
            </a:r>
            <a:r>
              <a:rPr lang="en-US" sz="1950" dirty="0"/>
              <a:t>becomes </a:t>
            </a:r>
            <a:r>
              <a:rPr lang="en-US" sz="1950" i="1" dirty="0"/>
              <a:t>K</a:t>
            </a:r>
            <a:r>
              <a:rPr lang="en-US" sz="1950" dirty="0"/>
              <a:t> </a:t>
            </a:r>
            <a:r>
              <a:rPr lang="en-US" sz="1950" dirty="0" smtClean="0"/>
              <a:t>image-matrix </a:t>
            </a:r>
            <a:r>
              <a:rPr lang="en-US" sz="1950" dirty="0"/>
              <a:t>and </a:t>
            </a:r>
            <a:r>
              <a:rPr lang="en-US" sz="1950" i="1" dirty="0"/>
              <a:t>V</a:t>
            </a:r>
            <a:r>
              <a:rPr lang="en-US" sz="1950" dirty="0"/>
              <a:t> </a:t>
            </a:r>
            <a:r>
              <a:rPr lang="en-US" sz="1950" dirty="0" smtClean="0"/>
              <a:t>image-matrix.</a:t>
            </a:r>
          </a:p>
          <a:p>
            <a:r>
              <a:rPr lang="en-US" sz="1950" i="1" dirty="0" smtClean="0"/>
              <a:t>Dual fusion</a:t>
            </a:r>
            <a:r>
              <a:rPr lang="en-US" sz="1950" dirty="0" smtClean="0"/>
              <a:t>, which is similar to </a:t>
            </a:r>
            <a:r>
              <a:rPr lang="en-US" sz="1950" dirty="0"/>
              <a:t>dual-stream </a:t>
            </a:r>
            <a:r>
              <a:rPr lang="en-US" sz="1950" dirty="0" smtClean="0"/>
              <a:t>sub-method, uses two transformers for text and image too except that such two transformer are much more separated without key-value exchangeability.</a:t>
            </a:r>
          </a:p>
          <a:p>
            <a:r>
              <a:rPr lang="en-US" sz="1950" i="1" dirty="0" smtClean="0"/>
              <a:t>Combined fusion</a:t>
            </a:r>
            <a:r>
              <a:rPr lang="en-US" sz="1950" dirty="0" smtClean="0"/>
              <a:t> tries to combine single fusion and dual fusion. For instance, the separation of transformers are strengthen so that every transformer is only focused on some concrete task like understanding task or retrieval task according to fine-tuning stage.</a:t>
            </a:r>
          </a:p>
          <a:p>
            <a:endParaRPr lang="en-US" sz="195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91</a:t>
            </a:fld>
            <a:endParaRPr lang="en-US"/>
          </a:p>
        </p:txBody>
      </p:sp>
    </p:spTree>
    <p:extLst>
      <p:ext uri="{BB962C8B-B14F-4D97-AF65-F5344CB8AC3E}">
        <p14:creationId xmlns:p14="http://schemas.microsoft.com/office/powerpoint/2010/main" val="39859613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71120" y="914399"/>
            <a:ext cx="12029440" cy="5176066"/>
          </a:xfrm>
        </p:spPr>
        <p:txBody>
          <a:bodyPr>
            <a:normAutofit/>
          </a:bodyPr>
          <a:lstStyle/>
          <a:p>
            <a:r>
              <a:rPr lang="en-US" sz="1950" dirty="0" smtClean="0"/>
              <a:t>Anyhow, single fusion method along with their two sub-methods such as single-stream and dual-stream are most important for multimodal supporting capacity of modern LLM like Gemini because they guide to advanced methods such as dual fusion and combined fusion. Moreover, </a:t>
            </a:r>
            <a:r>
              <a:rPr lang="en-US" sz="1950" dirty="0"/>
              <a:t>multimodal supporting capacity </a:t>
            </a:r>
            <a:r>
              <a:rPr lang="en-US" sz="1950" dirty="0" smtClean="0"/>
              <a:t>moves fundamental of LLM forward visual-linguistic model. It is necessary to illustrate single-stream sub-method and dual-stream sub-method.</a:t>
            </a:r>
          </a:p>
          <a:p>
            <a:r>
              <a:rPr lang="en-US" sz="1950" dirty="0" smtClean="0"/>
              <a:t>Firstly, VL-BERT (Su et al. 2020), which is an extension of BERT, is a typical scientific framework for single-stream sub-method where text and image are merged into a single data array.</a:t>
            </a:r>
            <a:endParaRPr lang="en-US" sz="195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387" y="3025111"/>
            <a:ext cx="7898906" cy="3331239"/>
          </a:xfrm>
          <a:prstGeom prst="rect">
            <a:avLst/>
          </a:prstGeom>
        </p:spPr>
      </p:pic>
    </p:spTree>
    <p:extLst>
      <p:ext uri="{BB962C8B-B14F-4D97-AF65-F5344CB8AC3E}">
        <p14:creationId xmlns:p14="http://schemas.microsoft.com/office/powerpoint/2010/main" val="30944256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101600" y="914399"/>
            <a:ext cx="7863840" cy="2844801"/>
          </a:xfrm>
        </p:spPr>
        <p:txBody>
          <a:bodyPr>
            <a:normAutofit/>
          </a:bodyPr>
          <a:lstStyle/>
          <a:p>
            <a:r>
              <a:rPr lang="en-US" sz="2200" dirty="0" smtClean="0"/>
              <a:t>Secondly, </a:t>
            </a:r>
            <a:r>
              <a:rPr lang="en-US" sz="2200" dirty="0" err="1" smtClean="0"/>
              <a:t>ViLBERT</a:t>
            </a:r>
            <a:r>
              <a:rPr lang="en-US" sz="2200" dirty="0" smtClean="0"/>
              <a:t> (Lu </a:t>
            </a:r>
            <a:r>
              <a:rPr lang="en-US" sz="2200" dirty="0"/>
              <a:t>et al. </a:t>
            </a:r>
            <a:r>
              <a:rPr lang="en-US" sz="2200" dirty="0" smtClean="0"/>
              <a:t>2019), </a:t>
            </a:r>
            <a:r>
              <a:rPr lang="en-US" sz="2200" dirty="0"/>
              <a:t>which is an extension of BERT, is a typical scientific framework for </a:t>
            </a:r>
            <a:r>
              <a:rPr lang="en-US" sz="2200" dirty="0" smtClean="0"/>
              <a:t>dual-stream </a:t>
            </a:r>
            <a:r>
              <a:rPr lang="en-US" sz="2200" dirty="0"/>
              <a:t>sub-method where text and image are </a:t>
            </a:r>
            <a:r>
              <a:rPr lang="en-US" sz="2200" dirty="0" smtClean="0"/>
              <a:t>processed in two parallel transformers but key-value matrix pairs are exchanged in attentions of such transformers.</a:t>
            </a:r>
          </a:p>
          <a:p>
            <a:r>
              <a:rPr lang="en-US" sz="2200" dirty="0" smtClean="0"/>
              <a:t>Gemini applies </a:t>
            </a:r>
            <a:r>
              <a:rPr lang="en-US" sz="2200" dirty="0" err="1" smtClean="0"/>
              <a:t>MoE</a:t>
            </a:r>
            <a:r>
              <a:rPr lang="en-US" sz="2200" dirty="0" smtClean="0"/>
              <a:t> architecture and so, maybe it applies dual-stream method or combined method for fusing many data modals.</a:t>
            </a:r>
            <a:endParaRPr lang="en-US" sz="2200" dirty="0"/>
          </a:p>
          <a:p>
            <a:endParaRPr lang="en-US" sz="22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93</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196239"/>
            <a:ext cx="10058400" cy="192317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3927" y="714290"/>
            <a:ext cx="3816546" cy="3245017"/>
          </a:xfrm>
          <a:prstGeom prst="rect">
            <a:avLst/>
          </a:prstGeom>
        </p:spPr>
      </p:pic>
    </p:spTree>
    <p:extLst>
      <p:ext uri="{BB962C8B-B14F-4D97-AF65-F5344CB8AC3E}">
        <p14:creationId xmlns:p14="http://schemas.microsoft.com/office/powerpoint/2010/main" val="20478363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3" name="Content Placeholder 2"/>
          <p:cNvSpPr>
            <a:spLocks noGrp="1"/>
          </p:cNvSpPr>
          <p:nvPr>
            <p:ph idx="1"/>
          </p:nvPr>
        </p:nvSpPr>
        <p:spPr>
          <a:xfrm>
            <a:off x="101600" y="914399"/>
            <a:ext cx="11988800" cy="5176066"/>
          </a:xfrm>
        </p:spPr>
        <p:txBody>
          <a:bodyPr>
            <a:normAutofit/>
          </a:bodyPr>
          <a:lstStyle/>
          <a:p>
            <a:r>
              <a:rPr lang="en-US" sz="2200" dirty="0" smtClean="0"/>
              <a:t>Gemini family is issued its first version called Bard in 2023, followed by Nano, Pro, Ultra. In 2024 and 2025, Google issued Gemini Flash and Gemini Flash Thinking. When the term “Gemini” in Gemini family implies Google DeepMind’s </a:t>
            </a:r>
            <a:r>
              <a:rPr lang="en-US" sz="2200" dirty="0"/>
              <a:t>entire family of multimodal large language </a:t>
            </a:r>
            <a:r>
              <a:rPr lang="en-US" sz="2200" dirty="0" smtClean="0"/>
              <a:t>models like an umbrella, its variant </a:t>
            </a:r>
            <a:r>
              <a:rPr lang="en-US" sz="2200" i="1" dirty="0"/>
              <a:t>Gemini </a:t>
            </a:r>
            <a:r>
              <a:rPr lang="en-US" sz="2200" i="1" dirty="0" smtClean="0"/>
              <a:t>Flash</a:t>
            </a:r>
            <a:r>
              <a:rPr lang="en-US" sz="2200" dirty="0" smtClean="0"/>
              <a:t> aims to flash performance, which interacts effectively and immediately with users whereas </a:t>
            </a:r>
            <a:r>
              <a:rPr lang="en-US" sz="2200" dirty="0"/>
              <a:t>Gemini Flash </a:t>
            </a:r>
            <a:r>
              <a:rPr lang="en-US" sz="2200" dirty="0" smtClean="0"/>
              <a:t>Thinking improves more about reasoning capacity. Especially, </a:t>
            </a:r>
            <a:r>
              <a:rPr lang="en-US" sz="2200" dirty="0"/>
              <a:t>Gemini Flash </a:t>
            </a:r>
            <a:r>
              <a:rPr lang="en-US" sz="2200" dirty="0" smtClean="0"/>
              <a:t>Thinking breaks down its response result into series of steps with full of reasoning, explanations, assumptions and evaluations for users, which aims to give users best experiences (which is called Gemini experimental / thoughts). Therefore, </a:t>
            </a:r>
            <a:r>
              <a:rPr lang="en-US" sz="2200" i="1" dirty="0"/>
              <a:t>Gemini Flash </a:t>
            </a:r>
            <a:r>
              <a:rPr lang="en-US" sz="2200" i="1" dirty="0" smtClean="0"/>
              <a:t>Thinking</a:t>
            </a:r>
            <a:r>
              <a:rPr lang="en-US" sz="2200" dirty="0" smtClean="0"/>
              <a:t> is called </a:t>
            </a:r>
            <a:r>
              <a:rPr lang="en-US" sz="2200" i="1" dirty="0" smtClean="0"/>
              <a:t>experimental version </a:t>
            </a:r>
            <a:r>
              <a:rPr lang="en-US" sz="2200" dirty="0" smtClean="0"/>
              <a:t>built upon Gemini Flash architecture, which aims to achieve high ability of logical deduction, problem solving, and understanding complex relationships.</a:t>
            </a:r>
          </a:p>
          <a:p>
            <a:r>
              <a:rPr lang="en-US" sz="2200" dirty="0" smtClean="0"/>
              <a:t>There are three main options to access and experience Gemini Flash and Gemini Flash Thinking: 1) accessing via Google AI </a:t>
            </a:r>
            <a:r>
              <a:rPr lang="en-US" sz="2200" dirty="0"/>
              <a:t>Studio </a:t>
            </a:r>
            <a:r>
              <a:rPr lang="en-US" sz="2200" dirty="0" smtClean="0"/>
              <a:t>(https</a:t>
            </a:r>
            <a:r>
              <a:rPr lang="en-US" sz="2200" dirty="0"/>
              <a:t>://</a:t>
            </a:r>
            <a:r>
              <a:rPr lang="en-US" sz="2200" dirty="0" smtClean="0"/>
              <a:t>aistudio.google.com), 2) accessing </a:t>
            </a:r>
            <a:r>
              <a:rPr lang="en-US" sz="2200" dirty="0"/>
              <a:t>via Gemini API (https://ai.google.dev/gemini-api</a:t>
            </a:r>
            <a:r>
              <a:rPr lang="en-US" sz="2200" dirty="0" smtClean="0"/>
              <a:t>), and 3) accessing via Gemini App on web &amp; mobile.</a:t>
            </a:r>
          </a:p>
          <a:p>
            <a:r>
              <a:rPr lang="en-US" sz="2200" dirty="0" smtClean="0"/>
              <a:t>Next slide is the summarized table of Gemini family according to Gemini itself.</a:t>
            </a:r>
            <a:endParaRPr lang="en-US" sz="22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94</a:t>
            </a:fld>
            <a:endParaRPr lang="en-US"/>
          </a:p>
        </p:txBody>
      </p:sp>
    </p:spTree>
    <p:extLst>
      <p:ext uri="{BB962C8B-B14F-4D97-AF65-F5344CB8AC3E}">
        <p14:creationId xmlns:p14="http://schemas.microsoft.com/office/powerpoint/2010/main" val="38633871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961983711"/>
              </p:ext>
            </p:extLst>
          </p:nvPr>
        </p:nvGraphicFramePr>
        <p:xfrm>
          <a:off x="111760" y="914400"/>
          <a:ext cx="11968480" cy="5441950"/>
        </p:xfrm>
        <a:graphic>
          <a:graphicData uri="http://schemas.openxmlformats.org/drawingml/2006/table">
            <a:tbl>
              <a:tblPr firstRow="1" bandRow="1">
                <a:tableStyleId>{073A0DAA-6AF3-43AB-8588-CEC1D06C72B9}</a:tableStyleId>
              </a:tblPr>
              <a:tblGrid>
                <a:gridCol w="2021840">
                  <a:extLst>
                    <a:ext uri="{9D8B030D-6E8A-4147-A177-3AD203B41FA5}">
                      <a16:colId xmlns:a16="http://schemas.microsoft.com/office/drawing/2014/main" val="2105503348"/>
                    </a:ext>
                  </a:extLst>
                </a:gridCol>
                <a:gridCol w="2733040">
                  <a:extLst>
                    <a:ext uri="{9D8B030D-6E8A-4147-A177-3AD203B41FA5}">
                      <a16:colId xmlns:a16="http://schemas.microsoft.com/office/drawing/2014/main" val="281880626"/>
                    </a:ext>
                  </a:extLst>
                </a:gridCol>
                <a:gridCol w="3474720">
                  <a:extLst>
                    <a:ext uri="{9D8B030D-6E8A-4147-A177-3AD203B41FA5}">
                      <a16:colId xmlns:a16="http://schemas.microsoft.com/office/drawing/2014/main" val="2619223818"/>
                    </a:ext>
                  </a:extLst>
                </a:gridCol>
                <a:gridCol w="3738880">
                  <a:extLst>
                    <a:ext uri="{9D8B030D-6E8A-4147-A177-3AD203B41FA5}">
                      <a16:colId xmlns:a16="http://schemas.microsoft.com/office/drawing/2014/main" val="1486946831"/>
                    </a:ext>
                  </a:extLst>
                </a:gridCol>
              </a:tblGrid>
              <a:tr h="544195">
                <a:tc>
                  <a:txBody>
                    <a:bodyPr/>
                    <a:lstStyle/>
                    <a:p>
                      <a:pPr algn="l"/>
                      <a:r>
                        <a:rPr lang="en-US" sz="1900" dirty="0" smtClean="0">
                          <a:latin typeface="Times New Roman" panose="02020603050405020304" pitchFamily="18" charset="0"/>
                          <a:cs typeface="Times New Roman" panose="02020603050405020304" pitchFamily="18" charset="0"/>
                        </a:rPr>
                        <a:t>Feature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Gemini family</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Gemini Flash</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Gemini Flash Thinking</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42880915"/>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Scope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Entire all</a:t>
                      </a:r>
                      <a:r>
                        <a:rPr lang="en-US" sz="1900" baseline="0" dirty="0" smtClean="0">
                          <a:latin typeface="Times New Roman" panose="02020603050405020304" pitchFamily="18" charset="0"/>
                          <a:cs typeface="Times New Roman" panose="02020603050405020304" pitchFamily="18" charset="0"/>
                        </a:rPr>
                        <a:t> models</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Specific, fast</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Specific, reasoning-focused</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926397134"/>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Focus</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r>
                        <a:rPr lang="en-US" sz="1900" baseline="0" dirty="0" smtClean="0">
                          <a:latin typeface="Times New Roman" panose="02020603050405020304" pitchFamily="18" charset="0"/>
                          <a:cs typeface="Times New Roman" panose="02020603050405020304" pitchFamily="18" charset="0"/>
                        </a:rPr>
                        <a:t> general AI</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Speed, efficiency, low latency</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Enhanced reasoning, explainable</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87708404"/>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Reasoning</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Good general reasoning</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Good general reasoning</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Explicit</a:t>
                      </a:r>
                      <a:r>
                        <a:rPr lang="en-US" sz="1900" baseline="0" dirty="0" smtClean="0">
                          <a:latin typeface="Times New Roman" panose="02020603050405020304" pitchFamily="18" charset="0"/>
                          <a:cs typeface="Times New Roman" panose="02020603050405020304" pitchFamily="18" charset="0"/>
                        </a:rPr>
                        <a:t> step-by-step reasoning</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42689521"/>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Thought process</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Not visible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Not visible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Visible</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49284942"/>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Speed</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Varied</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Fast, low latency</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Can be</a:t>
                      </a:r>
                      <a:r>
                        <a:rPr lang="en-US" sz="1900" baseline="0" dirty="0" smtClean="0">
                          <a:latin typeface="Times New Roman" panose="02020603050405020304" pitchFamily="18" charset="0"/>
                          <a:cs typeface="Times New Roman" panose="02020603050405020304" pitchFamily="18" charset="0"/>
                        </a:rPr>
                        <a:t> faster than Flash</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089208672"/>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Explanation</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Lower</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Lower</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Higher due to visible thought</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26088932"/>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Cost</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Varied</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Cost-effective</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Like Flash</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08741437"/>
                  </a:ext>
                </a:extLst>
              </a:tr>
              <a:tr h="544195">
                <a:tc>
                  <a:txBody>
                    <a:bodyPr/>
                    <a:lstStyle/>
                    <a:p>
                      <a:pPr algn="l"/>
                      <a:r>
                        <a:rPr lang="en-US" sz="1900" dirty="0" smtClean="0">
                          <a:latin typeface="Times New Roman" panose="02020603050405020304" pitchFamily="18" charset="0"/>
                          <a:cs typeface="Times New Roman" panose="02020603050405020304" pitchFamily="18" charset="0"/>
                        </a:rPr>
                        <a:t>Output</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Multimodal</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59166535"/>
                  </a:ext>
                </a:extLst>
              </a:tr>
              <a:tr h="5441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latin typeface="Times New Roman" panose="02020603050405020304" pitchFamily="18" charset="0"/>
                          <a:cs typeface="Times New Roman" panose="02020603050405020304" pitchFamily="18" charset="0"/>
                        </a:rPr>
                        <a:t>Experimental</a:t>
                      </a:r>
                    </a:p>
                  </a:txBody>
                  <a:tcPr/>
                </a:tc>
                <a:tc>
                  <a:txBody>
                    <a:bodyPr/>
                    <a:lstStyle/>
                    <a:p>
                      <a:pPr algn="l"/>
                      <a:r>
                        <a:rPr lang="en-US" sz="1900" dirty="0" smtClean="0">
                          <a:latin typeface="Times New Roman" panose="02020603050405020304" pitchFamily="18" charset="0"/>
                          <a:cs typeface="Times New Roman" panose="02020603050405020304" pitchFamily="18" charset="0"/>
                        </a:rPr>
                        <a:t>No</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No</a:t>
                      </a:r>
                      <a:endParaRPr lang="en-US" sz="1900" dirty="0">
                        <a:latin typeface="Times New Roman" panose="02020603050405020304" pitchFamily="18" charset="0"/>
                        <a:cs typeface="Times New Roman" panose="02020603050405020304" pitchFamily="18" charset="0"/>
                      </a:endParaRPr>
                    </a:p>
                  </a:txBody>
                  <a:tcPr/>
                </a:tc>
                <a:tc>
                  <a:txBody>
                    <a:bodyPr/>
                    <a:lstStyle/>
                    <a:p>
                      <a:pPr algn="l"/>
                      <a:r>
                        <a:rPr lang="en-US" sz="1900" dirty="0" smtClean="0">
                          <a:latin typeface="Times New Roman" panose="02020603050405020304" pitchFamily="18" charset="0"/>
                          <a:cs typeface="Times New Roman" panose="02020603050405020304" pitchFamily="18" charset="0"/>
                        </a:rPr>
                        <a:t>Yes</a:t>
                      </a:r>
                      <a:endParaRPr lang="en-US" sz="19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21169104"/>
                  </a:ext>
                </a:extLst>
              </a:tr>
            </a:tbl>
          </a:graphicData>
        </a:graphic>
      </p:graphicFrame>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95</a:t>
            </a:fld>
            <a:endParaRPr lang="en-US"/>
          </a:p>
        </p:txBody>
      </p:sp>
    </p:spTree>
    <p:extLst>
      <p:ext uri="{BB962C8B-B14F-4D97-AF65-F5344CB8AC3E}">
        <p14:creationId xmlns:p14="http://schemas.microsoft.com/office/powerpoint/2010/main" val="36623666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Gemini family</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96</a:t>
            </a:fld>
            <a:endParaRPr lang="en-US"/>
          </a:p>
        </p:txBody>
      </p:sp>
      <p:sp>
        <p:nvSpPr>
          <p:cNvPr id="8" name="Rectangle 7"/>
          <p:cNvSpPr/>
          <p:nvPr/>
        </p:nvSpPr>
        <p:spPr>
          <a:xfrm>
            <a:off x="55880" y="3302764"/>
            <a:ext cx="4344459"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[Robot arm image generated by Gemini]</a:t>
            </a: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14308" y="914400"/>
            <a:ext cx="3563383" cy="5176838"/>
          </a:xfrm>
        </p:spPr>
      </p:pic>
    </p:spTree>
    <p:extLst>
      <p:ext uri="{BB962C8B-B14F-4D97-AF65-F5344CB8AC3E}">
        <p14:creationId xmlns:p14="http://schemas.microsoft.com/office/powerpoint/2010/main" val="28710994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a:t>
            </a:r>
            <a:r>
              <a:rPr lang="en-US" dirty="0"/>
              <a:t>Conclusions</a:t>
            </a:r>
          </a:p>
        </p:txBody>
      </p:sp>
      <p:sp>
        <p:nvSpPr>
          <p:cNvPr id="3" name="Content Placeholder 2"/>
          <p:cNvSpPr>
            <a:spLocks noGrp="1"/>
          </p:cNvSpPr>
          <p:nvPr>
            <p:ph idx="1"/>
          </p:nvPr>
        </p:nvSpPr>
        <p:spPr/>
        <p:txBody>
          <a:bodyPr>
            <a:noAutofit/>
          </a:bodyPr>
          <a:lstStyle/>
          <a:p>
            <a:pPr marL="0" indent="0">
              <a:buNone/>
            </a:pPr>
            <a:r>
              <a:rPr lang="en-US" sz="2400" dirty="0"/>
              <a:t>As the paper title “Attention is all you need” (</a:t>
            </a:r>
            <a:r>
              <a:rPr lang="en-US" sz="2400" dirty="0" err="1"/>
              <a:t>Vaswani</a:t>
            </a:r>
            <a:r>
              <a:rPr lang="en-US" sz="2400" dirty="0"/>
              <a:t>, et al., 2017) hints, attention-awarded transformer is the important framework for generative artificial intelligence and statistical translation machine whose applications are not only large but also highly potential. For instance, it is possible for transformer to generate media content like sound, image, video from texts, which is very potential for cartoon industry and movie making applications (film industry). The problem of difference in source data and target data, which can be that, for example, source sequence is text sentence and target sequence is raster data like sound and image, can be solved effectively and smoothly because of two aforementioned strong points of transformer such as self-attention and not concerning token ordering. Moreover, transformer’s methodology is succinct with support of encoder-decoder mechanism and deep neural network. Therefore, it is possible to infer that applications of transformer can go beyond some recent pre-trained models and/or pre-trained models based on transformer can be improved more.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97</a:t>
            </a:fld>
            <a:endParaRPr lang="en-US"/>
          </a:p>
        </p:txBody>
      </p:sp>
    </p:spTree>
    <p:extLst>
      <p:ext uri="{BB962C8B-B14F-4D97-AF65-F5344CB8AC3E}">
        <p14:creationId xmlns:p14="http://schemas.microsoft.com/office/powerpoint/2010/main" val="34142568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91440" y="914399"/>
            <a:ext cx="11978640" cy="5176066"/>
          </a:xfrm>
        </p:spPr>
        <p:txBody>
          <a:bodyPr>
            <a:noAutofit/>
          </a:bodyPr>
          <a:lstStyle/>
          <a:p>
            <a:pPr marL="457200" indent="-457200">
              <a:lnSpc>
                <a:spcPct val="120000"/>
              </a:lnSpc>
              <a:buFont typeface="+mj-lt"/>
              <a:buAutoNum type="arabicPeriod"/>
            </a:pPr>
            <a:r>
              <a:rPr lang="en-US" sz="1600" dirty="0" err="1"/>
              <a:t>Alammar</a:t>
            </a:r>
            <a:r>
              <a:rPr lang="en-US" sz="1600" dirty="0"/>
              <a:t>, J. (2018, June 27). </a:t>
            </a:r>
            <a:r>
              <a:rPr lang="en-US" sz="1600" i="1" dirty="0"/>
              <a:t>The Illustrated Transformer</a:t>
            </a:r>
            <a:r>
              <a:rPr lang="en-US" sz="1600" dirty="0"/>
              <a:t>. (GitHub) Retrieved June 2024, from Jay </a:t>
            </a:r>
            <a:r>
              <a:rPr lang="en-US" sz="1600" dirty="0" err="1"/>
              <a:t>Alammar</a:t>
            </a:r>
            <a:r>
              <a:rPr lang="en-US" sz="1600" dirty="0"/>
              <a:t> website: https://jalammar.github.io/illustrated-transformer</a:t>
            </a:r>
          </a:p>
          <a:p>
            <a:pPr marL="457200" indent="-457200">
              <a:lnSpc>
                <a:spcPct val="120000"/>
              </a:lnSpc>
              <a:buFont typeface="+mj-lt"/>
              <a:buAutoNum type="arabicPeriod"/>
            </a:pPr>
            <a:r>
              <a:rPr lang="en-US" sz="1600" dirty="0"/>
              <a:t>Cho, K., </a:t>
            </a:r>
            <a:r>
              <a:rPr lang="en-US" sz="1600" dirty="0" err="1"/>
              <a:t>Merrienboer</a:t>
            </a:r>
            <a:r>
              <a:rPr lang="en-US" sz="1600" dirty="0"/>
              <a:t>, B. v., </a:t>
            </a:r>
            <a:r>
              <a:rPr lang="en-US" sz="1600" dirty="0" err="1"/>
              <a:t>Gulcehre</a:t>
            </a:r>
            <a:r>
              <a:rPr lang="en-US" sz="1600" dirty="0"/>
              <a:t>, C., </a:t>
            </a:r>
            <a:r>
              <a:rPr lang="en-US" sz="1600" dirty="0" err="1"/>
              <a:t>Bahdanau</a:t>
            </a:r>
            <a:r>
              <a:rPr lang="en-US" sz="1600" dirty="0"/>
              <a:t>, D., </a:t>
            </a:r>
            <a:r>
              <a:rPr lang="en-US" sz="1600" dirty="0" err="1"/>
              <a:t>Bougares</a:t>
            </a:r>
            <a:r>
              <a:rPr lang="en-US" sz="1600" dirty="0"/>
              <a:t>, F., </a:t>
            </a:r>
            <a:r>
              <a:rPr lang="en-US" sz="1600" dirty="0" err="1"/>
              <a:t>Schwenk</a:t>
            </a:r>
            <a:r>
              <a:rPr lang="en-US" sz="1600" dirty="0"/>
              <a:t>, H., &amp; </a:t>
            </a:r>
            <a:r>
              <a:rPr lang="en-US" sz="1600" dirty="0" err="1"/>
              <a:t>Bengio</a:t>
            </a:r>
            <a:r>
              <a:rPr lang="en-US" sz="1600" dirty="0"/>
              <a:t>, Y. (2014, September 3). Learning Phrase Representations using RNN Encoder-Decoder for Statistical Machine Translation. </a:t>
            </a:r>
            <a:r>
              <a:rPr lang="en-US" sz="1600" i="1" dirty="0" err="1"/>
              <a:t>arXiv</a:t>
            </a:r>
            <a:r>
              <a:rPr lang="en-US" sz="1600" i="1" dirty="0"/>
              <a:t> preprint</a:t>
            </a:r>
            <a:r>
              <a:rPr lang="en-US" sz="1600" dirty="0"/>
              <a:t>, 1-15. doi:10.48550/arXiv.1406.1078</a:t>
            </a:r>
          </a:p>
          <a:p>
            <a:pPr marL="457200" indent="-457200">
              <a:lnSpc>
                <a:spcPct val="120000"/>
              </a:lnSpc>
              <a:buFont typeface="+mj-lt"/>
              <a:buAutoNum type="arabicPeriod"/>
            </a:pPr>
            <a:r>
              <a:rPr lang="en-US" sz="1600" dirty="0"/>
              <a:t>Graves, A. (2014, June 5). Generating Sequences With Recurrent Neural Networks. </a:t>
            </a:r>
            <a:r>
              <a:rPr lang="en-US" sz="1600" i="1" dirty="0" err="1"/>
              <a:t>arXiv</a:t>
            </a:r>
            <a:r>
              <a:rPr lang="en-US" sz="1600" i="1" dirty="0"/>
              <a:t> preprint</a:t>
            </a:r>
            <a:r>
              <a:rPr lang="en-US" sz="1600" dirty="0"/>
              <a:t>, 1-43. doi:10.48550/arXiv.1308.0850</a:t>
            </a:r>
          </a:p>
          <a:p>
            <a:pPr marL="457200" indent="-457200">
              <a:lnSpc>
                <a:spcPct val="120000"/>
              </a:lnSpc>
              <a:buFont typeface="+mj-lt"/>
              <a:buAutoNum type="arabicPeriod"/>
            </a:pPr>
            <a:r>
              <a:rPr lang="en-US" sz="1600" dirty="0"/>
              <a:t>Han, X., Zhang, Z., Ding, N., </a:t>
            </a:r>
            <a:r>
              <a:rPr lang="en-US" sz="1600" dirty="0" err="1"/>
              <a:t>Gu</a:t>
            </a:r>
            <a:r>
              <a:rPr lang="en-US" sz="1600" dirty="0"/>
              <a:t>, Y., Liu, X., </a:t>
            </a:r>
            <a:r>
              <a:rPr lang="en-US" sz="1600" dirty="0" err="1"/>
              <a:t>Huo</a:t>
            </a:r>
            <a:r>
              <a:rPr lang="en-US" sz="1600" dirty="0"/>
              <a:t>, Y., . . . Zhu, J. (2021, August 26). Pre-trained models: Past, present and future. </a:t>
            </a:r>
            <a:r>
              <a:rPr lang="en-US" sz="1600" i="1" dirty="0"/>
              <a:t>AI Open, 2</a:t>
            </a:r>
            <a:r>
              <a:rPr lang="en-US" sz="1600" dirty="0"/>
              <a:t>(2021), 225-250. doi:10.1016/j.aiopen.2021.08.002</a:t>
            </a:r>
          </a:p>
          <a:p>
            <a:pPr marL="457200" indent="-457200">
              <a:lnSpc>
                <a:spcPct val="120000"/>
              </a:lnSpc>
              <a:buFont typeface="+mj-lt"/>
              <a:buAutoNum type="arabicPeriod"/>
            </a:pPr>
            <a:r>
              <a:rPr lang="en-US" sz="1600" dirty="0" err="1"/>
              <a:t>Hardle</a:t>
            </a:r>
            <a:r>
              <a:rPr lang="en-US" sz="1600" dirty="0"/>
              <a:t>, W., &amp; </a:t>
            </a:r>
            <a:r>
              <a:rPr lang="en-US" sz="1600" dirty="0" err="1"/>
              <a:t>Simar</a:t>
            </a:r>
            <a:r>
              <a:rPr lang="en-US" sz="1600" dirty="0"/>
              <a:t>, L. (2013). </a:t>
            </a:r>
            <a:r>
              <a:rPr lang="en-US" sz="1600" i="1" dirty="0"/>
              <a:t>Applied Multivariate Statistical Analysis.</a:t>
            </a:r>
            <a:r>
              <a:rPr lang="en-US" sz="1600" dirty="0"/>
              <a:t> Berlin, Germany: Research Data Center, School of Business and Economics, Humboldt University.</a:t>
            </a:r>
          </a:p>
          <a:p>
            <a:pPr marL="457200" indent="-457200">
              <a:lnSpc>
                <a:spcPct val="120000"/>
              </a:lnSpc>
              <a:buFont typeface="+mj-lt"/>
              <a:buAutoNum type="arabicPeriod"/>
            </a:pPr>
            <a:r>
              <a:rPr lang="en-US" sz="1600" dirty="0" err="1"/>
              <a:t>Vaswani</a:t>
            </a:r>
            <a:r>
              <a:rPr lang="en-US" sz="1600" dirty="0"/>
              <a:t>, A., </a:t>
            </a:r>
            <a:r>
              <a:rPr lang="en-US" sz="1600" dirty="0" err="1"/>
              <a:t>Shazeer</a:t>
            </a:r>
            <a:r>
              <a:rPr lang="en-US" sz="1600" dirty="0"/>
              <a:t>, N., </a:t>
            </a:r>
            <a:r>
              <a:rPr lang="en-US" sz="1600" dirty="0" err="1"/>
              <a:t>Parmar</a:t>
            </a:r>
            <a:r>
              <a:rPr lang="en-US" sz="1600" dirty="0"/>
              <a:t>, N., </a:t>
            </a:r>
            <a:r>
              <a:rPr lang="en-US" sz="1600" dirty="0" err="1"/>
              <a:t>Uszkoreit</a:t>
            </a:r>
            <a:r>
              <a:rPr lang="en-US" sz="1600" dirty="0"/>
              <a:t>, J., Jones, L., Gomez, A. N., . . . </a:t>
            </a:r>
            <a:r>
              <a:rPr lang="en-US" sz="1600" dirty="0" err="1"/>
              <a:t>Polosukhin</a:t>
            </a:r>
            <a:r>
              <a:rPr lang="en-US" sz="1600" dirty="0"/>
              <a:t>, I. (2017). Attention Is All You Need. In I. </a:t>
            </a:r>
            <a:r>
              <a:rPr lang="en-US" sz="1600" dirty="0" err="1"/>
              <a:t>Guyon</a:t>
            </a:r>
            <a:r>
              <a:rPr lang="en-US" sz="1600" dirty="0"/>
              <a:t>, U. Von </a:t>
            </a:r>
            <a:r>
              <a:rPr lang="en-US" sz="1600" dirty="0" err="1"/>
              <a:t>Luxburg</a:t>
            </a:r>
            <a:r>
              <a:rPr lang="en-US" sz="1600" dirty="0"/>
              <a:t>, S. </a:t>
            </a:r>
            <a:r>
              <a:rPr lang="en-US" sz="1600" dirty="0" err="1"/>
              <a:t>Bengio</a:t>
            </a:r>
            <a:r>
              <a:rPr lang="en-US" sz="1600" dirty="0"/>
              <a:t>, H. Wallach, R. Fergus, &amp; S. </a:t>
            </a:r>
            <a:r>
              <a:rPr lang="en-US" sz="1600" dirty="0" err="1"/>
              <a:t>Vishwanathan</a:t>
            </a:r>
            <a:r>
              <a:rPr lang="en-US" sz="1600" dirty="0"/>
              <a:t> (Ed.), </a:t>
            </a:r>
            <a:r>
              <a:rPr lang="en-US" sz="1600" i="1" dirty="0"/>
              <a:t>Advances in Neural Information Processing Systems (NIPS 2017).</a:t>
            </a:r>
            <a:r>
              <a:rPr lang="en-US" sz="1600" dirty="0"/>
              <a:t> </a:t>
            </a:r>
            <a:r>
              <a:rPr lang="en-US" sz="1600" i="1" dirty="0"/>
              <a:t>30.</a:t>
            </a:r>
            <a:r>
              <a:rPr lang="en-US" sz="1600" dirty="0"/>
              <a:t> Long Beach: </a:t>
            </a:r>
            <a:r>
              <a:rPr lang="en-US" sz="1600" dirty="0" err="1"/>
              <a:t>NeurIPS</a:t>
            </a:r>
            <a:r>
              <a:rPr lang="en-US" sz="1600" dirty="0"/>
              <a:t>. Retrieved from https://arxiv.org/abs/1706.03762</a:t>
            </a:r>
          </a:p>
          <a:p>
            <a:pPr marL="457200" indent="-457200">
              <a:lnSpc>
                <a:spcPct val="120000"/>
              </a:lnSpc>
              <a:buFont typeface="+mj-lt"/>
              <a:buAutoNum type="arabicPeriod"/>
            </a:pPr>
            <a:r>
              <a:rPr lang="en-US" sz="1600" dirty="0" err="1"/>
              <a:t>Voita</a:t>
            </a:r>
            <a:r>
              <a:rPr lang="en-US" sz="1600" dirty="0"/>
              <a:t>, L. (2023, November 17). </a:t>
            </a:r>
            <a:r>
              <a:rPr lang="en-US" sz="1600" i="1" dirty="0"/>
              <a:t>Sequence to Sequence (seq2seq) and Attention</a:t>
            </a:r>
            <a:r>
              <a:rPr lang="en-US" sz="1600" dirty="0"/>
              <a:t>. (GitHub) Retrieved June 2024, from Elena (Lena) </a:t>
            </a:r>
            <a:r>
              <a:rPr lang="en-US" sz="1600" dirty="0" err="1"/>
              <a:t>Voita</a:t>
            </a:r>
            <a:r>
              <a:rPr lang="en-US" sz="1600" dirty="0"/>
              <a:t> website: https://lena-voita.github.io/nlp_course/seq2seq_and_attention.html</a:t>
            </a:r>
          </a:p>
          <a:p>
            <a:pPr marL="457200" indent="-457200">
              <a:lnSpc>
                <a:spcPct val="120000"/>
              </a:lnSpc>
              <a:buFont typeface="+mj-lt"/>
              <a:buAutoNum type="arabicPeriod"/>
            </a:pPr>
            <a:r>
              <a:rPr lang="en-US" sz="1600" dirty="0"/>
              <a:t>Wikipedia. (2005, April 7). </a:t>
            </a:r>
            <a:r>
              <a:rPr lang="en-US" sz="1600" i="1" dirty="0"/>
              <a:t>Recurrent neural network</a:t>
            </a:r>
            <a:r>
              <a:rPr lang="en-US" sz="1600" dirty="0"/>
              <a:t>. (Wikimedia Foundation) Retrieved from Wikipedia website: https://en.wikipedia.org/wiki/Recurrent_neural_network</a:t>
            </a:r>
          </a:p>
          <a:p>
            <a:pPr marL="457200" indent="-457200">
              <a:lnSpc>
                <a:spcPct val="120000"/>
              </a:lnSpc>
              <a:buFont typeface="+mj-lt"/>
              <a:buAutoNum type="arabicPeriod"/>
            </a:pPr>
            <a:r>
              <a:rPr lang="en-US" sz="1600" dirty="0"/>
              <a:t>Wikipedia. (2019, August 25). </a:t>
            </a:r>
            <a:r>
              <a:rPr lang="en-US" sz="1600" i="1" dirty="0"/>
              <a:t>Transformer (deep learning architecture)</a:t>
            </a:r>
            <a:r>
              <a:rPr lang="en-US" sz="1600" dirty="0"/>
              <a:t>. (Wikimedia Foundation) Retrieved from Wikipedia website: https://en.wikipedia.org/wiki/Transformer_(deep_learning_architecture)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&amp; Gemini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98</a:t>
            </a:fld>
            <a:endParaRPr lang="en-US"/>
          </a:p>
        </p:txBody>
      </p:sp>
    </p:spTree>
    <p:extLst>
      <p:ext uri="{BB962C8B-B14F-4D97-AF65-F5344CB8AC3E}">
        <p14:creationId xmlns:p14="http://schemas.microsoft.com/office/powerpoint/2010/main" val="10655490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attention</a:t>
            </a:r>
          </a:p>
        </p:txBody>
      </p:sp>
      <p:sp>
        <p:nvSpPr>
          <p:cNvPr id="4" name="Slide Number Placeholder 3"/>
          <p:cNvSpPr>
            <a:spLocks noGrp="1"/>
          </p:cNvSpPr>
          <p:nvPr>
            <p:ph type="sldNum" sz="quarter" idx="12"/>
          </p:nvPr>
        </p:nvSpPr>
        <p:spPr/>
        <p:txBody>
          <a:bodyPr/>
          <a:lstStyle/>
          <a:p>
            <a:fld id="{5DB5036F-1FF2-46C4-8D2B-59C7E3B91952}" type="slidenum">
              <a:rPr lang="en-US" smtClean="0"/>
              <a:pPr/>
              <a:t>99</a:t>
            </a:fld>
            <a:endParaRPr lang="en-US"/>
          </a:p>
        </p:txBody>
      </p:sp>
      <p:sp>
        <p:nvSpPr>
          <p:cNvPr id="3" name="Footer Placeholder 2"/>
          <p:cNvSpPr>
            <a:spLocks noGrp="1"/>
          </p:cNvSpPr>
          <p:nvPr>
            <p:ph type="ftr" sz="quarter" idx="11"/>
          </p:nvPr>
        </p:nvSpPr>
        <p:spPr/>
        <p:txBody>
          <a:bodyPr/>
          <a:lstStyle/>
          <a:p>
            <a:r>
              <a:rPr lang="en-US" smtClean="0"/>
              <a:t>Transformer &amp; Gemini - Loc Nguyen</a:t>
            </a:r>
            <a:endParaRPr lang="en-US"/>
          </a:p>
        </p:txBody>
      </p:sp>
      <p:sp>
        <p:nvSpPr>
          <p:cNvPr id="5" name="Date Placeholder 4"/>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1326608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2330</TotalTime>
  <Words>13896</Words>
  <Application>Microsoft Office PowerPoint</Application>
  <PresentationFormat>Widescreen</PresentationFormat>
  <Paragraphs>904</Paragraphs>
  <Slides>99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99</vt:i4>
      </vt:variant>
    </vt:vector>
  </HeadingPairs>
  <TitlesOfParts>
    <vt:vector size="105" baseType="lpstr">
      <vt:lpstr>DengXian</vt:lpstr>
      <vt:lpstr>Arial</vt:lpstr>
      <vt:lpstr>Calibri</vt:lpstr>
      <vt:lpstr>Cambria Math</vt:lpstr>
      <vt:lpstr>Times New Roman</vt:lpstr>
      <vt:lpstr>Office Theme</vt:lpstr>
      <vt:lpstr>Tutorial on deep transformer themed “Gemini family”</vt:lpstr>
      <vt:lpstr>Abstract</vt:lpstr>
      <vt:lpstr>Table of contents</vt:lpstr>
      <vt:lpstr>1. Introduction</vt:lpstr>
      <vt:lpstr>1. Introduction</vt:lpstr>
      <vt:lpstr>1. Introduction</vt:lpstr>
      <vt:lpstr>1. Introduction</vt:lpstr>
      <vt:lpstr>1. Introduction</vt:lpstr>
      <vt:lpstr>1. Introduction</vt:lpstr>
      <vt:lpstr>1. Introduction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5. Gemini family</vt:lpstr>
      <vt:lpstr>5. Gemini family</vt:lpstr>
      <vt:lpstr>5. Gemini family</vt:lpstr>
      <vt:lpstr>5. Gemini family</vt:lpstr>
      <vt:lpstr>5. Gemini family</vt:lpstr>
      <vt:lpstr>5. Gemini family</vt:lpstr>
      <vt:lpstr>5. Gemini family</vt:lpstr>
      <vt:lpstr>5. Gemini family</vt:lpstr>
      <vt:lpstr>5. Gemini family</vt:lpstr>
      <vt:lpstr>5. Gemini family</vt:lpstr>
      <vt:lpstr>6. Conclusions</vt:lpstr>
      <vt:lpstr>References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USER</cp:lastModifiedBy>
  <cp:revision>461</cp:revision>
  <dcterms:created xsi:type="dcterms:W3CDTF">2017-06-28T03:43:04Z</dcterms:created>
  <dcterms:modified xsi:type="dcterms:W3CDTF">2025-06-20T07:25:01Z</dcterms:modified>
</cp:coreProperties>
</file>